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8" r:id="rId3"/>
    <p:sldId id="257" r:id="rId4"/>
    <p:sldId id="259" r:id="rId5"/>
    <p:sldId id="261" r:id="rId6"/>
    <p:sldId id="262" r:id="rId7"/>
    <p:sldId id="260" r:id="rId8"/>
    <p:sldId id="263" r:id="rId9"/>
    <p:sldId id="264" r:id="rId10"/>
    <p:sldId id="265" r:id="rId11"/>
    <p:sldId id="277" r:id="rId12"/>
    <p:sldId id="278" r:id="rId13"/>
    <p:sldId id="279" r:id="rId14"/>
    <p:sldId id="268" r:id="rId15"/>
    <p:sldId id="269" r:id="rId16"/>
    <p:sldId id="270" r:id="rId17"/>
    <p:sldId id="272" r:id="rId18"/>
    <p:sldId id="271" r:id="rId19"/>
    <p:sldId id="273" r:id="rId20"/>
    <p:sldId id="274"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881E2B-0E0A-79E6-E9A1-28CA1BC0DB03}" name="Denise Carter" initials="DC" userId="edc02c90848f2305" providerId="Windows Live"/>
  <p188:author id="{83974281-312F-237A-3035-AABF04B6F32D}" name="Michael Myers" initials="MM" userId="ed9b00d8af8c9c1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6666FF"/>
    <a:srgbClr val="4498FF"/>
    <a:srgbClr val="162E45"/>
    <a:srgbClr val="75DFF1"/>
    <a:srgbClr val="E3F8F7"/>
    <a:srgbClr val="E2F0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8"/>
    <p:restoredTop sz="94683"/>
  </p:normalViewPr>
  <p:slideViewPr>
    <p:cSldViewPr snapToGrid="0">
      <p:cViewPr varScale="1">
        <p:scale>
          <a:sx n="78" d="100"/>
          <a:sy n="78" d="100"/>
        </p:scale>
        <p:origin x="564"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9B0E0D-5ADB-AE46-9F61-A39A90AD5809}"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562DC9-B0DD-064B-8D72-A481D5F7D00B}" type="slidenum">
              <a:rPr lang="en-US" smtClean="0"/>
              <a:t>‹#›</a:t>
            </a:fld>
            <a:endParaRPr lang="en-US"/>
          </a:p>
        </p:txBody>
      </p:sp>
    </p:spTree>
    <p:extLst>
      <p:ext uri="{BB962C8B-B14F-4D97-AF65-F5344CB8AC3E}">
        <p14:creationId xmlns:p14="http://schemas.microsoft.com/office/powerpoint/2010/main" val="4145876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562DC9-B0DD-064B-8D72-A481D5F7D00B}" type="slidenum">
              <a:rPr lang="en-US" smtClean="0"/>
              <a:t>3</a:t>
            </a:fld>
            <a:endParaRPr lang="en-US"/>
          </a:p>
        </p:txBody>
      </p:sp>
    </p:spTree>
    <p:extLst>
      <p:ext uri="{BB962C8B-B14F-4D97-AF65-F5344CB8AC3E}">
        <p14:creationId xmlns:p14="http://schemas.microsoft.com/office/powerpoint/2010/main" val="168659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562DC9-B0DD-064B-8D72-A481D5F7D00B}" type="slidenum">
              <a:rPr lang="en-US" smtClean="0"/>
              <a:t>11</a:t>
            </a:fld>
            <a:endParaRPr lang="en-US"/>
          </a:p>
        </p:txBody>
      </p:sp>
    </p:spTree>
    <p:extLst>
      <p:ext uri="{BB962C8B-B14F-4D97-AF65-F5344CB8AC3E}">
        <p14:creationId xmlns:p14="http://schemas.microsoft.com/office/powerpoint/2010/main" val="1294178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sunset, silhouette&#10;&#10;Description automatically generated">
            <a:extLst>
              <a:ext uri="{FF2B5EF4-FFF2-40B4-BE49-F238E27FC236}">
                <a16:creationId xmlns:a16="http://schemas.microsoft.com/office/drawing/2014/main" id="{F51BF0EB-5D8A-4930-50A0-52CC8314CB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0972B8-5447-88D0-BBF9-A2889EDA8B7C}"/>
              </a:ext>
            </a:extLst>
          </p:cNvPr>
          <p:cNvSpPr>
            <a:spLocks noGrp="1"/>
          </p:cNvSpPr>
          <p:nvPr>
            <p:ph type="ctrTitle"/>
          </p:nvPr>
        </p:nvSpPr>
        <p:spPr>
          <a:xfrm>
            <a:off x="984174" y="2510001"/>
            <a:ext cx="8560106" cy="1655763"/>
          </a:xfrm>
        </p:spPr>
        <p:txBody>
          <a:bodyPr anchor="ctr"/>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1C4AE65-02D9-D8F8-0561-F20E55281D68}"/>
              </a:ext>
            </a:extLst>
          </p:cNvPr>
          <p:cNvSpPr>
            <a:spLocks noGrp="1"/>
          </p:cNvSpPr>
          <p:nvPr>
            <p:ph type="subTitle" idx="1"/>
          </p:nvPr>
        </p:nvSpPr>
        <p:spPr>
          <a:xfrm>
            <a:off x="984174" y="4257840"/>
            <a:ext cx="8560106" cy="601875"/>
          </a:xfrm>
        </p:spPr>
        <p:txBody>
          <a:bodyPr anchor="ct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Graphic 8">
            <a:extLst>
              <a:ext uri="{FF2B5EF4-FFF2-40B4-BE49-F238E27FC236}">
                <a16:creationId xmlns:a16="http://schemas.microsoft.com/office/drawing/2014/main" id="{A42E7125-5492-EEF2-C400-29A9D16CD2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46334"/>
            <a:ext cx="12192000" cy="211666"/>
          </a:xfrm>
          <a:prstGeom prst="rect">
            <a:avLst/>
          </a:prstGeom>
        </p:spPr>
      </p:pic>
    </p:spTree>
    <p:extLst>
      <p:ext uri="{BB962C8B-B14F-4D97-AF65-F5344CB8AC3E}">
        <p14:creationId xmlns:p14="http://schemas.microsoft.com/office/powerpoint/2010/main" val="303681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C8B0-16DD-4027-C1F4-D6AC771A7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ACF975-1B82-C7CC-C8CB-43F97C33F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997D75-573A-EC44-EF3C-818D1263D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5A0F21-175E-130B-6E8C-C6E3EF012B9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A92895-7585-8F68-EF53-6F23CBAC5F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0889B-4C59-86BB-21F9-DA2619147CC2}"/>
              </a:ext>
            </a:extLst>
          </p:cNvPr>
          <p:cNvSpPr>
            <a:spLocks noGrp="1"/>
          </p:cNvSpPr>
          <p:nvPr>
            <p:ph type="sldNum" sz="quarter" idx="12"/>
          </p:nvPr>
        </p:nvSpPr>
        <p:spPr/>
        <p:txBody>
          <a:bodyPr/>
          <a:lstStyle/>
          <a:p>
            <a:fld id="{971B8654-0171-E24E-BFE5-7C8099E7777A}" type="slidenum">
              <a:rPr lang="en-US" smtClean="0"/>
              <a:t>‹#›</a:t>
            </a:fld>
            <a:endParaRPr lang="en-US"/>
          </a:p>
        </p:txBody>
      </p:sp>
    </p:spTree>
    <p:extLst>
      <p:ext uri="{BB962C8B-B14F-4D97-AF65-F5344CB8AC3E}">
        <p14:creationId xmlns:p14="http://schemas.microsoft.com/office/powerpoint/2010/main" val="3536919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534C-927C-AE86-C6BA-4861F5284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3E0778-6960-A242-FAFD-517EA09BE1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0BD21F-87B4-8CC1-B6CE-48033C590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C4177-47D5-8F3C-E17C-D3D3C87393C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3C305A2-7D39-4475-ECE6-6124F906BF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CCACB-36C8-378D-6CE4-C0E9F39EB8B2}"/>
              </a:ext>
            </a:extLst>
          </p:cNvPr>
          <p:cNvSpPr>
            <a:spLocks noGrp="1"/>
          </p:cNvSpPr>
          <p:nvPr>
            <p:ph type="sldNum" sz="quarter" idx="12"/>
          </p:nvPr>
        </p:nvSpPr>
        <p:spPr/>
        <p:txBody>
          <a:bodyPr/>
          <a:lstStyle/>
          <a:p>
            <a:fld id="{971B8654-0171-E24E-BFE5-7C8099E7777A}" type="slidenum">
              <a:rPr lang="en-US" smtClean="0"/>
              <a:t>‹#›</a:t>
            </a:fld>
            <a:endParaRPr lang="en-US"/>
          </a:p>
        </p:txBody>
      </p:sp>
    </p:spTree>
    <p:extLst>
      <p:ext uri="{BB962C8B-B14F-4D97-AF65-F5344CB8AC3E}">
        <p14:creationId xmlns:p14="http://schemas.microsoft.com/office/powerpoint/2010/main" val="1083502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02637-A8E8-E53D-C4FB-3C76829B7D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8CA73C-F874-F77A-8578-55ABE380A9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32A58-1750-7E90-7CFB-8D4CB8FF317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E70B4F3-75B4-A317-72C8-FDDF9997E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00701-C417-79DD-45EB-6A86E9363CB1}"/>
              </a:ext>
            </a:extLst>
          </p:cNvPr>
          <p:cNvSpPr>
            <a:spLocks noGrp="1"/>
          </p:cNvSpPr>
          <p:nvPr>
            <p:ph type="sldNum" sz="quarter" idx="12"/>
          </p:nvPr>
        </p:nvSpPr>
        <p:spPr/>
        <p:txBody>
          <a:bodyPr/>
          <a:lstStyle/>
          <a:p>
            <a:fld id="{971B8654-0171-E24E-BFE5-7C8099E7777A}" type="slidenum">
              <a:rPr lang="en-US" smtClean="0"/>
              <a:t>‹#›</a:t>
            </a:fld>
            <a:endParaRPr lang="en-US"/>
          </a:p>
        </p:txBody>
      </p:sp>
    </p:spTree>
    <p:extLst>
      <p:ext uri="{BB962C8B-B14F-4D97-AF65-F5344CB8AC3E}">
        <p14:creationId xmlns:p14="http://schemas.microsoft.com/office/powerpoint/2010/main" val="1059084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5E484-DA34-0D6E-7B12-5B24FAA5D8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ADF09F-BD2F-1DBB-3918-1A73FD85B6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20955-CE91-3442-4529-4AB3F4DCBA0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E4D963A-9946-2ACD-AE64-39F3221CC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C4A3-E3F1-9309-48F0-155E237C8B24}"/>
              </a:ext>
            </a:extLst>
          </p:cNvPr>
          <p:cNvSpPr>
            <a:spLocks noGrp="1"/>
          </p:cNvSpPr>
          <p:nvPr>
            <p:ph type="sldNum" sz="quarter" idx="12"/>
          </p:nvPr>
        </p:nvSpPr>
        <p:spPr/>
        <p:txBody>
          <a:bodyPr/>
          <a:lstStyle/>
          <a:p>
            <a:fld id="{971B8654-0171-E24E-BFE5-7C8099E7777A}" type="slidenum">
              <a:rPr lang="en-US" smtClean="0"/>
              <a:t>‹#›</a:t>
            </a:fld>
            <a:endParaRPr lang="en-US"/>
          </a:p>
        </p:txBody>
      </p:sp>
    </p:spTree>
    <p:extLst>
      <p:ext uri="{BB962C8B-B14F-4D97-AF65-F5344CB8AC3E}">
        <p14:creationId xmlns:p14="http://schemas.microsoft.com/office/powerpoint/2010/main" val="2466826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E0C3F088-1036-04A9-96E7-0F270B5D463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F0B96BC-355D-36FB-B1F0-2DF052DF48FA}"/>
              </a:ext>
            </a:extLst>
          </p:cNvPr>
          <p:cNvPicPr>
            <a:picLocks noChangeAspect="1"/>
          </p:cNvPicPr>
          <p:nvPr userDrawn="1"/>
        </p:nvPicPr>
        <p:blipFill>
          <a:blip r:embed="rId3"/>
          <a:stretch>
            <a:fillRect/>
          </a:stretch>
        </p:blipFill>
        <p:spPr>
          <a:xfrm>
            <a:off x="0" y="-1789"/>
            <a:ext cx="12192000" cy="2878667"/>
          </a:xfrm>
          <a:prstGeom prst="rect">
            <a:avLst/>
          </a:prstGeom>
        </p:spPr>
      </p:pic>
      <p:sp>
        <p:nvSpPr>
          <p:cNvPr id="7" name="Rounded Rectangle 6">
            <a:extLst>
              <a:ext uri="{FF2B5EF4-FFF2-40B4-BE49-F238E27FC236}">
                <a16:creationId xmlns:a16="http://schemas.microsoft.com/office/drawing/2014/main" id="{35FAEE8B-8B1E-B684-FBBE-DC167C2AD063}"/>
              </a:ext>
            </a:extLst>
          </p:cNvPr>
          <p:cNvSpPr/>
          <p:nvPr userDrawn="1"/>
        </p:nvSpPr>
        <p:spPr>
          <a:xfrm>
            <a:off x="838200" y="1304238"/>
            <a:ext cx="10527484" cy="4726777"/>
          </a:xfrm>
          <a:prstGeom prst="roundRect">
            <a:avLst>
              <a:gd name="adj" fmla="val 3596"/>
            </a:avLst>
          </a:prstGeom>
          <a:solidFill>
            <a:srgbClr val="E3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9">
            <a:extLst>
              <a:ext uri="{FF2B5EF4-FFF2-40B4-BE49-F238E27FC236}">
                <a16:creationId xmlns:a16="http://schemas.microsoft.com/office/drawing/2014/main" id="{80FECB96-A1B3-F84C-DBDB-B318B687DC27}"/>
              </a:ext>
            </a:extLst>
          </p:cNvPr>
          <p:cNvGrpSpPr/>
          <p:nvPr/>
        </p:nvGrpSpPr>
        <p:grpSpPr>
          <a:xfrm>
            <a:off x="0" y="6279445"/>
            <a:ext cx="12192001" cy="580343"/>
            <a:chOff x="0" y="6279445"/>
            <a:chExt cx="12192001" cy="580343"/>
          </a:xfrm>
        </p:grpSpPr>
        <p:sp>
          <p:nvSpPr>
            <p:cNvPr id="12" name="Freeform 11">
              <a:extLst>
                <a:ext uri="{FF2B5EF4-FFF2-40B4-BE49-F238E27FC236}">
                  <a16:creationId xmlns:a16="http://schemas.microsoft.com/office/drawing/2014/main" id="{5490E003-2284-5EA8-9B9E-680A802AD007}"/>
                </a:ext>
              </a:extLst>
            </p:cNvPr>
            <p:cNvSpPr/>
            <p:nvPr/>
          </p:nvSpPr>
          <p:spPr>
            <a:xfrm>
              <a:off x="0" y="6279445"/>
              <a:ext cx="12192001" cy="580343"/>
            </a:xfrm>
            <a:custGeom>
              <a:avLst/>
              <a:gdLst>
                <a:gd name="connsiteX0" fmla="*/ 0 w 12192001"/>
                <a:gd name="connsiteY0" fmla="*/ 0 h 580343"/>
                <a:gd name="connsiteX1" fmla="*/ 12192001 w 12192001"/>
                <a:gd name="connsiteY1" fmla="*/ 0 h 580343"/>
                <a:gd name="connsiteX2" fmla="*/ 12192001 w 12192001"/>
                <a:gd name="connsiteY2" fmla="*/ 580343 h 580343"/>
                <a:gd name="connsiteX3" fmla="*/ 0 w 12192001"/>
                <a:gd name="connsiteY3" fmla="*/ 580343 h 580343"/>
              </a:gdLst>
              <a:ahLst/>
              <a:cxnLst>
                <a:cxn ang="0">
                  <a:pos x="connsiteX0" y="connsiteY0"/>
                </a:cxn>
                <a:cxn ang="0">
                  <a:pos x="connsiteX1" y="connsiteY1"/>
                </a:cxn>
                <a:cxn ang="0">
                  <a:pos x="connsiteX2" y="connsiteY2"/>
                </a:cxn>
                <a:cxn ang="0">
                  <a:pos x="connsiteX3" y="connsiteY3"/>
                </a:cxn>
              </a:cxnLst>
              <a:rect l="l" t="t" r="r" b="b"/>
              <a:pathLst>
                <a:path w="12192001" h="580343">
                  <a:moveTo>
                    <a:pt x="0" y="0"/>
                  </a:moveTo>
                  <a:lnTo>
                    <a:pt x="12192001" y="0"/>
                  </a:lnTo>
                  <a:lnTo>
                    <a:pt x="12192001" y="580343"/>
                  </a:lnTo>
                  <a:lnTo>
                    <a:pt x="0" y="580343"/>
                  </a:lnTo>
                  <a:close/>
                </a:path>
              </a:pathLst>
            </a:custGeom>
            <a:solidFill>
              <a:srgbClr val="162E45"/>
            </a:solidFill>
            <a:ln w="105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F1D64ED-89DA-0642-C68F-AE5975DF10EF}"/>
                </a:ext>
              </a:extLst>
            </p:cNvPr>
            <p:cNvSpPr/>
            <p:nvPr/>
          </p:nvSpPr>
          <p:spPr>
            <a:xfrm>
              <a:off x="10493798" y="6279445"/>
              <a:ext cx="1698202" cy="580343"/>
            </a:xfrm>
            <a:custGeom>
              <a:avLst/>
              <a:gdLst>
                <a:gd name="connsiteX0" fmla="*/ 0 w 1698202"/>
                <a:gd name="connsiteY0" fmla="*/ 580343 h 580343"/>
                <a:gd name="connsiteX1" fmla="*/ 1698202 w 1698202"/>
                <a:gd name="connsiteY1" fmla="*/ 580343 h 580343"/>
                <a:gd name="connsiteX2" fmla="*/ 1698202 w 1698202"/>
                <a:gd name="connsiteY2" fmla="*/ 0 h 580343"/>
                <a:gd name="connsiteX3" fmla="*/ 173567 w 1698202"/>
                <a:gd name="connsiteY3" fmla="*/ 0 h 580343"/>
                <a:gd name="connsiteX4" fmla="*/ 0 w 1698202"/>
                <a:gd name="connsiteY4" fmla="*/ 580343 h 580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202" h="580343">
                  <a:moveTo>
                    <a:pt x="0" y="580343"/>
                  </a:moveTo>
                  <a:lnTo>
                    <a:pt x="1698202" y="580343"/>
                  </a:lnTo>
                  <a:lnTo>
                    <a:pt x="1698202" y="0"/>
                  </a:lnTo>
                  <a:lnTo>
                    <a:pt x="173567" y="0"/>
                  </a:lnTo>
                  <a:lnTo>
                    <a:pt x="0" y="580343"/>
                  </a:lnTo>
                  <a:close/>
                </a:path>
              </a:pathLst>
            </a:custGeom>
            <a:solidFill>
              <a:srgbClr val="4498FF"/>
            </a:solidFill>
            <a:ln w="10583"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C4B6CDFF-D7F9-F468-6844-D1949A54C160}"/>
              </a:ext>
            </a:extLst>
          </p:cNvPr>
          <p:cNvSpPr>
            <a:spLocks noGrp="1"/>
          </p:cNvSpPr>
          <p:nvPr>
            <p:ph type="title"/>
          </p:nvPr>
        </p:nvSpPr>
        <p:spPr>
          <a:xfrm>
            <a:off x="838200" y="365125"/>
            <a:ext cx="8911281" cy="573989"/>
          </a:xfrm>
        </p:spPr>
        <p:txBody>
          <a:bodyPr>
            <a:normAutofit/>
          </a:bodyPr>
          <a:lstStyle>
            <a:lvl1pPr>
              <a:defRPr sz="28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5B035B6-2CF6-9128-530C-61B50CE692B9}"/>
              </a:ext>
            </a:extLst>
          </p:cNvPr>
          <p:cNvSpPr>
            <a:spLocks noGrp="1"/>
          </p:cNvSpPr>
          <p:nvPr>
            <p:ph idx="1"/>
          </p:nvPr>
        </p:nvSpPr>
        <p:spPr>
          <a:xfrm>
            <a:off x="1025610" y="1594022"/>
            <a:ext cx="10095471" cy="4139514"/>
          </a:xfrm>
        </p:spPr>
        <p:txBody>
          <a:bodyPr>
            <a:normAutofit/>
          </a:bodyPr>
          <a:lstStyle>
            <a:lvl1pPr>
              <a:defRPr sz="11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B469A33-36D7-B083-2CDB-47EC229765CB}"/>
              </a:ext>
            </a:extLst>
          </p:cNvPr>
          <p:cNvSpPr>
            <a:spLocks noGrp="1"/>
          </p:cNvSpPr>
          <p:nvPr>
            <p:ph type="sldNum" sz="quarter" idx="12"/>
          </p:nvPr>
        </p:nvSpPr>
        <p:spPr>
          <a:xfrm>
            <a:off x="10163274" y="6319398"/>
            <a:ext cx="1202410" cy="501650"/>
          </a:xfrm>
        </p:spPr>
        <p:txBody>
          <a:bodyPr/>
          <a:lstStyle>
            <a:lvl1pPr>
              <a:defRPr sz="1800" b="1">
                <a:solidFill>
                  <a:schemeClr val="bg1"/>
                </a:solidFill>
                <a:latin typeface="Arial" panose="020B0604020202020204" pitchFamily="34" charset="0"/>
                <a:cs typeface="Arial" panose="020B0604020202020204" pitchFamily="34" charset="0"/>
              </a:defRPr>
            </a:lvl1pPr>
          </a:lstStyle>
          <a:p>
            <a:fld id="{971B8654-0171-E24E-BFE5-7C8099E7777A}" type="slidenum">
              <a:rPr lang="en-US" smtClean="0"/>
              <a:pPr/>
              <a:t>‹#›</a:t>
            </a:fld>
            <a:endParaRPr lang="en-US" dirty="0"/>
          </a:p>
        </p:txBody>
      </p:sp>
      <p:sp>
        <p:nvSpPr>
          <p:cNvPr id="14" name="TextBox 13">
            <a:extLst>
              <a:ext uri="{FF2B5EF4-FFF2-40B4-BE49-F238E27FC236}">
                <a16:creationId xmlns:a16="http://schemas.microsoft.com/office/drawing/2014/main" id="{F2EF4B85-F69D-D7E1-525B-3941D2DA09B4}"/>
              </a:ext>
            </a:extLst>
          </p:cNvPr>
          <p:cNvSpPr txBox="1"/>
          <p:nvPr userDrawn="1"/>
        </p:nvSpPr>
        <p:spPr>
          <a:xfrm>
            <a:off x="1561993" y="6438811"/>
            <a:ext cx="3778410" cy="261610"/>
          </a:xfrm>
          <a:prstGeom prst="rect">
            <a:avLst/>
          </a:prstGeom>
          <a:noFill/>
        </p:spPr>
        <p:txBody>
          <a:bodyPr wrap="square" rtlCol="0">
            <a:spAutoFit/>
          </a:bodyPr>
          <a:lstStyle/>
          <a:p>
            <a:r>
              <a:rPr lang="en-US" sz="1100" b="0" i="0" dirty="0">
                <a:solidFill>
                  <a:schemeClr val="bg1"/>
                </a:solidFill>
                <a:latin typeface="Arial" panose="020B0604020202020204" pitchFamily="34" charset="0"/>
                <a:cs typeface="Arial" panose="020B0604020202020204" pitchFamily="34" charset="0"/>
              </a:rPr>
              <a:t>Corporate Overview: Non-Confidential </a:t>
            </a:r>
          </a:p>
        </p:txBody>
      </p:sp>
      <p:cxnSp>
        <p:nvCxnSpPr>
          <p:cNvPr id="15" name="Straight Connector 14">
            <a:extLst>
              <a:ext uri="{FF2B5EF4-FFF2-40B4-BE49-F238E27FC236}">
                <a16:creationId xmlns:a16="http://schemas.microsoft.com/office/drawing/2014/main" id="{3B3FAF39-C060-3C11-E0F2-D6579C64EF86}"/>
              </a:ext>
            </a:extLst>
          </p:cNvPr>
          <p:cNvCxnSpPr>
            <a:cxnSpLocks/>
          </p:cNvCxnSpPr>
          <p:nvPr userDrawn="1"/>
        </p:nvCxnSpPr>
        <p:spPr>
          <a:xfrm>
            <a:off x="838200" y="6569616"/>
            <a:ext cx="627961" cy="0"/>
          </a:xfrm>
          <a:prstGeom prst="line">
            <a:avLst/>
          </a:prstGeom>
          <a:ln w="12700">
            <a:solidFill>
              <a:srgbClr val="75DFF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FCCC663-5A1C-FC5C-AFC4-3FF0C5F364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110999" y="461619"/>
            <a:ext cx="1231900" cy="381000"/>
          </a:xfrm>
          <a:prstGeom prst="rect">
            <a:avLst/>
          </a:prstGeom>
        </p:spPr>
      </p:pic>
    </p:spTree>
    <p:extLst>
      <p:ext uri="{BB962C8B-B14F-4D97-AF65-F5344CB8AC3E}">
        <p14:creationId xmlns:p14="http://schemas.microsoft.com/office/powerpoint/2010/main" val="4197765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E0C3F088-1036-04A9-96E7-0F270B5D4635}"/>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1" name="Graphic 9">
            <a:extLst>
              <a:ext uri="{FF2B5EF4-FFF2-40B4-BE49-F238E27FC236}">
                <a16:creationId xmlns:a16="http://schemas.microsoft.com/office/drawing/2014/main" id="{80FECB96-A1B3-F84C-DBDB-B318B687DC27}"/>
              </a:ext>
            </a:extLst>
          </p:cNvPr>
          <p:cNvGrpSpPr/>
          <p:nvPr/>
        </p:nvGrpSpPr>
        <p:grpSpPr>
          <a:xfrm>
            <a:off x="0" y="6279445"/>
            <a:ext cx="12192001" cy="580343"/>
            <a:chOff x="0" y="6279445"/>
            <a:chExt cx="12192001" cy="580343"/>
          </a:xfrm>
        </p:grpSpPr>
        <p:sp>
          <p:nvSpPr>
            <p:cNvPr id="12" name="Freeform 11">
              <a:extLst>
                <a:ext uri="{FF2B5EF4-FFF2-40B4-BE49-F238E27FC236}">
                  <a16:creationId xmlns:a16="http://schemas.microsoft.com/office/drawing/2014/main" id="{5490E003-2284-5EA8-9B9E-680A802AD007}"/>
                </a:ext>
              </a:extLst>
            </p:cNvPr>
            <p:cNvSpPr/>
            <p:nvPr/>
          </p:nvSpPr>
          <p:spPr>
            <a:xfrm>
              <a:off x="0" y="6279445"/>
              <a:ext cx="12192001" cy="580343"/>
            </a:xfrm>
            <a:custGeom>
              <a:avLst/>
              <a:gdLst>
                <a:gd name="connsiteX0" fmla="*/ 0 w 12192001"/>
                <a:gd name="connsiteY0" fmla="*/ 0 h 580343"/>
                <a:gd name="connsiteX1" fmla="*/ 12192001 w 12192001"/>
                <a:gd name="connsiteY1" fmla="*/ 0 h 580343"/>
                <a:gd name="connsiteX2" fmla="*/ 12192001 w 12192001"/>
                <a:gd name="connsiteY2" fmla="*/ 580343 h 580343"/>
                <a:gd name="connsiteX3" fmla="*/ 0 w 12192001"/>
                <a:gd name="connsiteY3" fmla="*/ 580343 h 580343"/>
              </a:gdLst>
              <a:ahLst/>
              <a:cxnLst>
                <a:cxn ang="0">
                  <a:pos x="connsiteX0" y="connsiteY0"/>
                </a:cxn>
                <a:cxn ang="0">
                  <a:pos x="connsiteX1" y="connsiteY1"/>
                </a:cxn>
                <a:cxn ang="0">
                  <a:pos x="connsiteX2" y="connsiteY2"/>
                </a:cxn>
                <a:cxn ang="0">
                  <a:pos x="connsiteX3" y="connsiteY3"/>
                </a:cxn>
              </a:cxnLst>
              <a:rect l="l" t="t" r="r" b="b"/>
              <a:pathLst>
                <a:path w="12192001" h="580343">
                  <a:moveTo>
                    <a:pt x="0" y="0"/>
                  </a:moveTo>
                  <a:lnTo>
                    <a:pt x="12192001" y="0"/>
                  </a:lnTo>
                  <a:lnTo>
                    <a:pt x="12192001" y="580343"/>
                  </a:lnTo>
                  <a:lnTo>
                    <a:pt x="0" y="580343"/>
                  </a:lnTo>
                  <a:close/>
                </a:path>
              </a:pathLst>
            </a:custGeom>
            <a:solidFill>
              <a:srgbClr val="162E45"/>
            </a:solidFill>
            <a:ln w="1058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F1D64ED-89DA-0642-C68F-AE5975DF10EF}"/>
                </a:ext>
              </a:extLst>
            </p:cNvPr>
            <p:cNvSpPr/>
            <p:nvPr/>
          </p:nvSpPr>
          <p:spPr>
            <a:xfrm>
              <a:off x="10493798" y="6279445"/>
              <a:ext cx="1698202" cy="580343"/>
            </a:xfrm>
            <a:custGeom>
              <a:avLst/>
              <a:gdLst>
                <a:gd name="connsiteX0" fmla="*/ 0 w 1698202"/>
                <a:gd name="connsiteY0" fmla="*/ 580343 h 580343"/>
                <a:gd name="connsiteX1" fmla="*/ 1698202 w 1698202"/>
                <a:gd name="connsiteY1" fmla="*/ 580343 h 580343"/>
                <a:gd name="connsiteX2" fmla="*/ 1698202 w 1698202"/>
                <a:gd name="connsiteY2" fmla="*/ 0 h 580343"/>
                <a:gd name="connsiteX3" fmla="*/ 173567 w 1698202"/>
                <a:gd name="connsiteY3" fmla="*/ 0 h 580343"/>
                <a:gd name="connsiteX4" fmla="*/ 0 w 1698202"/>
                <a:gd name="connsiteY4" fmla="*/ 580343 h 580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202" h="580343">
                  <a:moveTo>
                    <a:pt x="0" y="580343"/>
                  </a:moveTo>
                  <a:lnTo>
                    <a:pt x="1698202" y="580343"/>
                  </a:lnTo>
                  <a:lnTo>
                    <a:pt x="1698202" y="0"/>
                  </a:lnTo>
                  <a:lnTo>
                    <a:pt x="173567" y="0"/>
                  </a:lnTo>
                  <a:lnTo>
                    <a:pt x="0" y="580343"/>
                  </a:lnTo>
                  <a:close/>
                </a:path>
              </a:pathLst>
            </a:custGeom>
            <a:solidFill>
              <a:srgbClr val="4498FF"/>
            </a:solidFill>
            <a:ln w="10583"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C4B6CDFF-D7F9-F468-6844-D1949A54C160}"/>
              </a:ext>
            </a:extLst>
          </p:cNvPr>
          <p:cNvSpPr>
            <a:spLocks noGrp="1"/>
          </p:cNvSpPr>
          <p:nvPr>
            <p:ph type="title"/>
          </p:nvPr>
        </p:nvSpPr>
        <p:spPr>
          <a:xfrm>
            <a:off x="838200" y="365125"/>
            <a:ext cx="8911281" cy="573989"/>
          </a:xfrm>
        </p:spPr>
        <p:txBody>
          <a:bodyPr>
            <a:normAutofit/>
          </a:bodyPr>
          <a:lstStyle>
            <a:lvl1pPr>
              <a:defRPr sz="3200" b="1">
                <a:solidFill>
                  <a:srgbClr val="162E4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5B035B6-2CF6-9128-530C-61B50CE692B9}"/>
              </a:ext>
            </a:extLst>
          </p:cNvPr>
          <p:cNvSpPr>
            <a:spLocks noGrp="1"/>
          </p:cNvSpPr>
          <p:nvPr>
            <p:ph idx="1"/>
          </p:nvPr>
        </p:nvSpPr>
        <p:spPr>
          <a:xfrm>
            <a:off x="838200" y="1304239"/>
            <a:ext cx="10515600" cy="4686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B469A33-36D7-B083-2CDB-47EC229765CB}"/>
              </a:ext>
            </a:extLst>
          </p:cNvPr>
          <p:cNvSpPr>
            <a:spLocks noGrp="1"/>
          </p:cNvSpPr>
          <p:nvPr>
            <p:ph type="sldNum" sz="quarter" idx="12"/>
          </p:nvPr>
        </p:nvSpPr>
        <p:spPr>
          <a:xfrm>
            <a:off x="10163274" y="6319398"/>
            <a:ext cx="1202410" cy="501650"/>
          </a:xfrm>
        </p:spPr>
        <p:txBody>
          <a:bodyPr/>
          <a:lstStyle>
            <a:lvl1pPr>
              <a:defRPr sz="1800" b="1">
                <a:solidFill>
                  <a:schemeClr val="bg1"/>
                </a:solidFill>
                <a:latin typeface="Arial" panose="020B0604020202020204" pitchFamily="34" charset="0"/>
                <a:cs typeface="Arial" panose="020B0604020202020204" pitchFamily="34" charset="0"/>
              </a:defRPr>
            </a:lvl1pPr>
          </a:lstStyle>
          <a:p>
            <a:fld id="{971B8654-0171-E24E-BFE5-7C8099E7777A}" type="slidenum">
              <a:rPr lang="en-US" smtClean="0"/>
              <a:pPr/>
              <a:t>‹#›</a:t>
            </a:fld>
            <a:endParaRPr lang="en-US" dirty="0"/>
          </a:p>
        </p:txBody>
      </p:sp>
      <p:sp>
        <p:nvSpPr>
          <p:cNvPr id="14" name="TextBox 13">
            <a:extLst>
              <a:ext uri="{FF2B5EF4-FFF2-40B4-BE49-F238E27FC236}">
                <a16:creationId xmlns:a16="http://schemas.microsoft.com/office/drawing/2014/main" id="{F2EF4B85-F69D-D7E1-525B-3941D2DA09B4}"/>
              </a:ext>
            </a:extLst>
          </p:cNvPr>
          <p:cNvSpPr txBox="1"/>
          <p:nvPr userDrawn="1"/>
        </p:nvSpPr>
        <p:spPr>
          <a:xfrm>
            <a:off x="1561993" y="6438811"/>
            <a:ext cx="3778410" cy="261610"/>
          </a:xfrm>
          <a:prstGeom prst="rect">
            <a:avLst/>
          </a:prstGeom>
          <a:noFill/>
        </p:spPr>
        <p:txBody>
          <a:bodyPr wrap="square" rtlCol="0">
            <a:spAutoFit/>
          </a:bodyPr>
          <a:lstStyle/>
          <a:p>
            <a:r>
              <a:rPr lang="en-US" sz="1100" b="0" i="0" dirty="0">
                <a:solidFill>
                  <a:schemeClr val="bg1"/>
                </a:solidFill>
                <a:latin typeface="Arial" panose="020B0604020202020204" pitchFamily="34" charset="0"/>
                <a:cs typeface="Arial" panose="020B0604020202020204" pitchFamily="34" charset="0"/>
              </a:rPr>
              <a:t>Corporate Overview: Non-Confidential -</a:t>
            </a:r>
          </a:p>
        </p:txBody>
      </p:sp>
      <p:cxnSp>
        <p:nvCxnSpPr>
          <p:cNvPr id="15" name="Straight Connector 14">
            <a:extLst>
              <a:ext uri="{FF2B5EF4-FFF2-40B4-BE49-F238E27FC236}">
                <a16:creationId xmlns:a16="http://schemas.microsoft.com/office/drawing/2014/main" id="{3B3FAF39-C060-3C11-E0F2-D6579C64EF86}"/>
              </a:ext>
            </a:extLst>
          </p:cNvPr>
          <p:cNvCxnSpPr>
            <a:cxnSpLocks/>
          </p:cNvCxnSpPr>
          <p:nvPr userDrawn="1"/>
        </p:nvCxnSpPr>
        <p:spPr>
          <a:xfrm>
            <a:off x="838200" y="6569616"/>
            <a:ext cx="627961" cy="0"/>
          </a:xfrm>
          <a:prstGeom prst="line">
            <a:avLst/>
          </a:prstGeom>
          <a:ln w="12700">
            <a:solidFill>
              <a:srgbClr val="75DFF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FCCC663-5A1C-FC5C-AFC4-3FF0C5F364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10999" y="461619"/>
            <a:ext cx="1231900" cy="381000"/>
          </a:xfrm>
          <a:prstGeom prst="rect">
            <a:avLst/>
          </a:prstGeom>
        </p:spPr>
      </p:pic>
    </p:spTree>
    <p:extLst>
      <p:ext uri="{BB962C8B-B14F-4D97-AF65-F5344CB8AC3E}">
        <p14:creationId xmlns:p14="http://schemas.microsoft.com/office/powerpoint/2010/main" val="3355684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A picture containing sky, outdoor, person, standing&#10;&#10;Description automatically generated">
            <a:extLst>
              <a:ext uri="{FF2B5EF4-FFF2-40B4-BE49-F238E27FC236}">
                <a16:creationId xmlns:a16="http://schemas.microsoft.com/office/drawing/2014/main" id="{12F053CA-B0EE-1A39-8E3F-91486B06E3F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0972B8-5447-88D0-BBF9-A2889EDA8B7C}"/>
              </a:ext>
            </a:extLst>
          </p:cNvPr>
          <p:cNvSpPr>
            <a:spLocks noGrp="1"/>
          </p:cNvSpPr>
          <p:nvPr>
            <p:ph type="ctrTitle"/>
          </p:nvPr>
        </p:nvSpPr>
        <p:spPr>
          <a:xfrm>
            <a:off x="984174" y="2510001"/>
            <a:ext cx="8560106" cy="1655763"/>
          </a:xfrm>
        </p:spPr>
        <p:txBody>
          <a:bodyPr anchor="ctr"/>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1C4AE65-02D9-D8F8-0561-F20E55281D68}"/>
              </a:ext>
            </a:extLst>
          </p:cNvPr>
          <p:cNvSpPr>
            <a:spLocks noGrp="1"/>
          </p:cNvSpPr>
          <p:nvPr>
            <p:ph type="subTitle" idx="1"/>
          </p:nvPr>
        </p:nvSpPr>
        <p:spPr>
          <a:xfrm>
            <a:off x="984174" y="4257840"/>
            <a:ext cx="8560106" cy="601875"/>
          </a:xfrm>
        </p:spPr>
        <p:txBody>
          <a:bodyPr anchor="ct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Graphic 8">
            <a:extLst>
              <a:ext uri="{FF2B5EF4-FFF2-40B4-BE49-F238E27FC236}">
                <a16:creationId xmlns:a16="http://schemas.microsoft.com/office/drawing/2014/main" id="{A42E7125-5492-EEF2-C400-29A9D16CD2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46334"/>
            <a:ext cx="12192000" cy="211666"/>
          </a:xfrm>
          <a:prstGeom prst="rect">
            <a:avLst/>
          </a:prstGeom>
        </p:spPr>
      </p:pic>
    </p:spTree>
    <p:extLst>
      <p:ext uri="{BB962C8B-B14F-4D97-AF65-F5344CB8AC3E}">
        <p14:creationId xmlns:p14="http://schemas.microsoft.com/office/powerpoint/2010/main" val="156721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1BAE-F89F-45A4-77A8-785553CD1C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45A68B-68FD-8F46-F9B3-F29B38FA0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1D8A93-E863-24A4-37AD-F313801290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99A964C-ABE9-6953-F463-714E31DA3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2D2BEC-DA09-8703-3E1F-B819DA64CD7C}"/>
              </a:ext>
            </a:extLst>
          </p:cNvPr>
          <p:cNvSpPr>
            <a:spLocks noGrp="1"/>
          </p:cNvSpPr>
          <p:nvPr>
            <p:ph type="sldNum" sz="quarter" idx="12"/>
          </p:nvPr>
        </p:nvSpPr>
        <p:spPr/>
        <p:txBody>
          <a:bodyPr/>
          <a:lstStyle/>
          <a:p>
            <a:fld id="{971B8654-0171-E24E-BFE5-7C8099E7777A}" type="slidenum">
              <a:rPr lang="en-US" smtClean="0"/>
              <a:t>‹#›</a:t>
            </a:fld>
            <a:endParaRPr lang="en-US"/>
          </a:p>
        </p:txBody>
      </p:sp>
    </p:spTree>
    <p:extLst>
      <p:ext uri="{BB962C8B-B14F-4D97-AF65-F5344CB8AC3E}">
        <p14:creationId xmlns:p14="http://schemas.microsoft.com/office/powerpoint/2010/main" val="1051514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AC2E-9BBA-49C4-00D6-5708C11DE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BC6A8-FC90-CB00-8094-2FAE9577F6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793389-26E0-1507-0706-5966026BA2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67AF91-FD72-9713-B116-AE5B069C49E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F3D5D43-ED90-2F06-BA2C-5E095161DC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56C48-2E2A-388D-C06F-1C611A50B1D7}"/>
              </a:ext>
            </a:extLst>
          </p:cNvPr>
          <p:cNvSpPr>
            <a:spLocks noGrp="1"/>
          </p:cNvSpPr>
          <p:nvPr>
            <p:ph type="sldNum" sz="quarter" idx="12"/>
          </p:nvPr>
        </p:nvSpPr>
        <p:spPr/>
        <p:txBody>
          <a:bodyPr/>
          <a:lstStyle/>
          <a:p>
            <a:fld id="{971B8654-0171-E24E-BFE5-7C8099E7777A}" type="slidenum">
              <a:rPr lang="en-US" smtClean="0"/>
              <a:t>‹#›</a:t>
            </a:fld>
            <a:endParaRPr lang="en-US"/>
          </a:p>
        </p:txBody>
      </p:sp>
    </p:spTree>
    <p:extLst>
      <p:ext uri="{BB962C8B-B14F-4D97-AF65-F5344CB8AC3E}">
        <p14:creationId xmlns:p14="http://schemas.microsoft.com/office/powerpoint/2010/main" val="4003862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FB77-D680-9661-3066-54264F936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876AA0-B8D1-58AB-3722-8BBF47E752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1DCCB6-63D4-E3A8-E7F8-B648020B7E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BF808B-7338-1A51-CE0F-C4E3C46CD4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D3CF26-A5E5-D730-EECA-12E6CA9B25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EF2A20-602E-BFDF-A168-9070B421D5D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A49CD6E-B2BF-0C58-E905-ECD2DC9D06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3A4CC0-B78C-9E30-64A2-7C5B9EE98785}"/>
              </a:ext>
            </a:extLst>
          </p:cNvPr>
          <p:cNvSpPr>
            <a:spLocks noGrp="1"/>
          </p:cNvSpPr>
          <p:nvPr>
            <p:ph type="sldNum" sz="quarter" idx="12"/>
          </p:nvPr>
        </p:nvSpPr>
        <p:spPr/>
        <p:txBody>
          <a:bodyPr/>
          <a:lstStyle/>
          <a:p>
            <a:fld id="{971B8654-0171-E24E-BFE5-7C8099E7777A}" type="slidenum">
              <a:rPr lang="en-US" smtClean="0"/>
              <a:t>‹#›</a:t>
            </a:fld>
            <a:endParaRPr lang="en-US"/>
          </a:p>
        </p:txBody>
      </p:sp>
    </p:spTree>
    <p:extLst>
      <p:ext uri="{BB962C8B-B14F-4D97-AF65-F5344CB8AC3E}">
        <p14:creationId xmlns:p14="http://schemas.microsoft.com/office/powerpoint/2010/main" val="3424647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814DF-E5C6-41DA-F94C-C163CDDA21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30369D-07A9-14DE-5F42-6BD9D0F3F24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23C81D6-5156-69C2-2A08-57EB6ACA8E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10FE8-B385-FFDF-4038-D611D94EC6FC}"/>
              </a:ext>
            </a:extLst>
          </p:cNvPr>
          <p:cNvSpPr>
            <a:spLocks noGrp="1"/>
          </p:cNvSpPr>
          <p:nvPr>
            <p:ph type="sldNum" sz="quarter" idx="12"/>
          </p:nvPr>
        </p:nvSpPr>
        <p:spPr/>
        <p:txBody>
          <a:bodyPr/>
          <a:lstStyle/>
          <a:p>
            <a:fld id="{971B8654-0171-E24E-BFE5-7C8099E7777A}" type="slidenum">
              <a:rPr lang="en-US" smtClean="0"/>
              <a:t>‹#›</a:t>
            </a:fld>
            <a:endParaRPr lang="en-US"/>
          </a:p>
        </p:txBody>
      </p:sp>
    </p:spTree>
    <p:extLst>
      <p:ext uri="{BB962C8B-B14F-4D97-AF65-F5344CB8AC3E}">
        <p14:creationId xmlns:p14="http://schemas.microsoft.com/office/powerpoint/2010/main" val="3249480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3414FE-A9FB-5FD6-718B-DFC8EB52E00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8763570-5217-56B1-78BE-E2FD046662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71ED78-3F8F-2B5B-67E4-9A6828754BA9}"/>
              </a:ext>
            </a:extLst>
          </p:cNvPr>
          <p:cNvSpPr>
            <a:spLocks noGrp="1"/>
          </p:cNvSpPr>
          <p:nvPr>
            <p:ph type="sldNum" sz="quarter" idx="12"/>
          </p:nvPr>
        </p:nvSpPr>
        <p:spPr/>
        <p:txBody>
          <a:bodyPr/>
          <a:lstStyle/>
          <a:p>
            <a:fld id="{971B8654-0171-E24E-BFE5-7C8099E7777A}" type="slidenum">
              <a:rPr lang="en-US" smtClean="0"/>
              <a:t>‹#›</a:t>
            </a:fld>
            <a:endParaRPr lang="en-US"/>
          </a:p>
        </p:txBody>
      </p:sp>
    </p:spTree>
    <p:extLst>
      <p:ext uri="{BB962C8B-B14F-4D97-AF65-F5344CB8AC3E}">
        <p14:creationId xmlns:p14="http://schemas.microsoft.com/office/powerpoint/2010/main" val="3588660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929D34-49C3-5427-56B5-87AD9A2DC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C8B4BB8-DA62-BD16-7EB0-75304AD09D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7CA4368-04E9-C220-D159-D69D1B79A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342A7E5-9E66-FE11-46BB-037A34E087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C75114-0098-DC46-9810-E9C73C7161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B8654-0171-E24E-BFE5-7C8099E7777A}" type="slidenum">
              <a:rPr lang="en-US" smtClean="0"/>
              <a:t>‹#›</a:t>
            </a:fld>
            <a:endParaRPr lang="en-US"/>
          </a:p>
        </p:txBody>
      </p:sp>
    </p:spTree>
    <p:extLst>
      <p:ext uri="{BB962C8B-B14F-4D97-AF65-F5344CB8AC3E}">
        <p14:creationId xmlns:p14="http://schemas.microsoft.com/office/powerpoint/2010/main" val="27092214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3.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19" Type="http://schemas.openxmlformats.org/officeDocument/2006/relationships/image" Target="../media/image29.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emf"/></Relationships>
</file>

<file path=ppt/slides/_rels/slide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sv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3928-5301-C19B-A94F-96CDA0C1C8FE}"/>
              </a:ext>
            </a:extLst>
          </p:cNvPr>
          <p:cNvSpPr>
            <a:spLocks noGrp="1"/>
          </p:cNvSpPr>
          <p:nvPr>
            <p:ph type="ctrTitle"/>
          </p:nvPr>
        </p:nvSpPr>
        <p:spPr>
          <a:xfrm>
            <a:off x="984173" y="2850669"/>
            <a:ext cx="6198825" cy="1655763"/>
          </a:xfrm>
        </p:spPr>
        <p:txBody>
          <a:bodyPr>
            <a:normAutofit/>
          </a:bodyPr>
          <a:lstStyle/>
          <a:p>
            <a:r>
              <a:rPr lang="en-US" sz="4800" b="1" dirty="0"/>
              <a:t>Corporate Overview:</a:t>
            </a:r>
            <a:br>
              <a:rPr lang="en-US" sz="4800" b="1" dirty="0"/>
            </a:br>
            <a:r>
              <a:rPr lang="en-US" sz="4800" b="1" dirty="0"/>
              <a:t>Non-Confidential</a:t>
            </a:r>
          </a:p>
        </p:txBody>
      </p:sp>
      <p:sp>
        <p:nvSpPr>
          <p:cNvPr id="3" name="Subtitle 2">
            <a:extLst>
              <a:ext uri="{FF2B5EF4-FFF2-40B4-BE49-F238E27FC236}">
                <a16:creationId xmlns:a16="http://schemas.microsoft.com/office/drawing/2014/main" id="{91C9BEE9-5C0E-1DB3-60AA-6C70E8539F1C}"/>
              </a:ext>
            </a:extLst>
          </p:cNvPr>
          <p:cNvSpPr>
            <a:spLocks noGrp="1"/>
          </p:cNvSpPr>
          <p:nvPr>
            <p:ph type="subTitle" idx="1"/>
          </p:nvPr>
        </p:nvSpPr>
        <p:spPr>
          <a:xfrm>
            <a:off x="1883884" y="4436314"/>
            <a:ext cx="5299114" cy="601875"/>
          </a:xfrm>
        </p:spPr>
        <p:txBody>
          <a:bodyPr>
            <a:normAutofit/>
          </a:bodyPr>
          <a:lstStyle/>
          <a:p>
            <a:r>
              <a:rPr lang="en-US" sz="2000" b="1"/>
              <a:t>February </a:t>
            </a:r>
            <a:r>
              <a:rPr lang="en-US" sz="2000" b="1" dirty="0"/>
              <a:t>2024</a:t>
            </a:r>
          </a:p>
        </p:txBody>
      </p:sp>
      <p:cxnSp>
        <p:nvCxnSpPr>
          <p:cNvPr id="7" name="Straight Connector 6">
            <a:extLst>
              <a:ext uri="{FF2B5EF4-FFF2-40B4-BE49-F238E27FC236}">
                <a16:creationId xmlns:a16="http://schemas.microsoft.com/office/drawing/2014/main" id="{D24FF8E6-623F-3953-E169-160F2B322B80}"/>
              </a:ext>
            </a:extLst>
          </p:cNvPr>
          <p:cNvCxnSpPr/>
          <p:nvPr/>
        </p:nvCxnSpPr>
        <p:spPr>
          <a:xfrm>
            <a:off x="1134738" y="4737252"/>
            <a:ext cx="627961" cy="0"/>
          </a:xfrm>
          <a:prstGeom prst="line">
            <a:avLst/>
          </a:prstGeom>
          <a:ln w="25400">
            <a:solidFill>
              <a:srgbClr val="75DFF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A79AA644-4ADB-9380-67D4-6EB9916B5937}"/>
              </a:ext>
            </a:extLst>
          </p:cNvPr>
          <p:cNvSpPr txBox="1">
            <a:spLocks/>
          </p:cNvSpPr>
          <p:nvPr/>
        </p:nvSpPr>
        <p:spPr>
          <a:xfrm>
            <a:off x="991518" y="5736305"/>
            <a:ext cx="5299114" cy="60187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b="1" dirty="0" err="1"/>
              <a:t>quoinpharma.com</a:t>
            </a:r>
            <a:endParaRPr lang="en-US" sz="1400" b="1" dirty="0"/>
          </a:p>
        </p:txBody>
      </p:sp>
      <p:pic>
        <p:nvPicPr>
          <p:cNvPr id="9" name="Graphic 8">
            <a:extLst>
              <a:ext uri="{FF2B5EF4-FFF2-40B4-BE49-F238E27FC236}">
                <a16:creationId xmlns:a16="http://schemas.microsoft.com/office/drawing/2014/main" id="{740FE492-8F6E-B485-11BC-5A8B917A61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4174" y="1424043"/>
            <a:ext cx="2984500" cy="927100"/>
          </a:xfrm>
          <a:prstGeom prst="rect">
            <a:avLst/>
          </a:prstGeom>
        </p:spPr>
      </p:pic>
    </p:spTree>
    <p:extLst>
      <p:ext uri="{BB962C8B-B14F-4D97-AF65-F5344CB8AC3E}">
        <p14:creationId xmlns:p14="http://schemas.microsoft.com/office/powerpoint/2010/main" val="341466815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3597-6CCF-1CCD-0C5F-D47534D201E7}"/>
              </a:ext>
            </a:extLst>
          </p:cNvPr>
          <p:cNvSpPr>
            <a:spLocks noGrp="1"/>
          </p:cNvSpPr>
          <p:nvPr>
            <p:ph type="title"/>
          </p:nvPr>
        </p:nvSpPr>
        <p:spPr/>
        <p:txBody>
          <a:bodyPr/>
          <a:lstStyle/>
          <a:p>
            <a:r>
              <a:rPr lang="en-US" dirty="0"/>
              <a:t>Clinical and Regulatory Pathway:</a:t>
            </a:r>
          </a:p>
        </p:txBody>
      </p:sp>
      <p:sp>
        <p:nvSpPr>
          <p:cNvPr id="4" name="Slide Number Placeholder 3">
            <a:extLst>
              <a:ext uri="{FF2B5EF4-FFF2-40B4-BE49-F238E27FC236}">
                <a16:creationId xmlns:a16="http://schemas.microsoft.com/office/drawing/2014/main" id="{EA6493B7-8C8F-A4E7-78E0-67F1308695D4}"/>
              </a:ext>
            </a:extLst>
          </p:cNvPr>
          <p:cNvSpPr>
            <a:spLocks noGrp="1"/>
          </p:cNvSpPr>
          <p:nvPr>
            <p:ph type="sldNum" sz="quarter" idx="12"/>
          </p:nvPr>
        </p:nvSpPr>
        <p:spPr/>
        <p:txBody>
          <a:bodyPr/>
          <a:lstStyle/>
          <a:p>
            <a:fld id="{971B8654-0171-E24E-BFE5-7C8099E7777A}" type="slidenum">
              <a:rPr lang="en-US" smtClean="0"/>
              <a:pPr/>
              <a:t>10</a:t>
            </a:fld>
            <a:endParaRPr lang="en-US" dirty="0"/>
          </a:p>
        </p:txBody>
      </p:sp>
      <p:sp>
        <p:nvSpPr>
          <p:cNvPr id="5" name="Rounded Rectangle 4">
            <a:extLst>
              <a:ext uri="{FF2B5EF4-FFF2-40B4-BE49-F238E27FC236}">
                <a16:creationId xmlns:a16="http://schemas.microsoft.com/office/drawing/2014/main" id="{B39C3271-6BC9-8997-B566-0A97D2038899}"/>
              </a:ext>
            </a:extLst>
          </p:cNvPr>
          <p:cNvSpPr/>
          <p:nvPr/>
        </p:nvSpPr>
        <p:spPr>
          <a:xfrm>
            <a:off x="861142" y="1310734"/>
            <a:ext cx="6446230" cy="573990"/>
          </a:xfrm>
          <a:prstGeom prst="roundRect">
            <a:avLst/>
          </a:prstGeom>
          <a:solidFill>
            <a:srgbClr val="44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Arial" panose="020B0604020202020204" pitchFamily="34" charset="0"/>
                <a:cs typeface="Arial" panose="020B0604020202020204" pitchFamily="34" charset="0"/>
              </a:rPr>
              <a:t>Study 1:  Placebo Controlled</a:t>
            </a:r>
          </a:p>
        </p:txBody>
      </p:sp>
      <p:sp>
        <p:nvSpPr>
          <p:cNvPr id="9" name="TextBox 8">
            <a:extLst>
              <a:ext uri="{FF2B5EF4-FFF2-40B4-BE49-F238E27FC236}">
                <a16:creationId xmlns:a16="http://schemas.microsoft.com/office/drawing/2014/main" id="{DDBB2617-CB6F-E14B-CBEB-A3DAF0A22745}"/>
              </a:ext>
            </a:extLst>
          </p:cNvPr>
          <p:cNvSpPr txBox="1"/>
          <p:nvPr/>
        </p:nvSpPr>
        <p:spPr>
          <a:xfrm>
            <a:off x="864057" y="2871099"/>
            <a:ext cx="1621213" cy="707886"/>
          </a:xfrm>
          <a:prstGeom prst="rect">
            <a:avLst/>
          </a:prstGeom>
          <a:noFill/>
        </p:spPr>
        <p:txBody>
          <a:bodyPr wrap="none" rtlCol="0">
            <a:spAutoFit/>
          </a:bodyPr>
          <a:lstStyle/>
          <a:p>
            <a:pPr algn="l"/>
            <a:r>
              <a:rPr lang="en-US" sz="2000" b="1" spc="0" baseline="0" dirty="0">
                <a:ln/>
                <a:solidFill>
                  <a:srgbClr val="162E45"/>
                </a:solidFill>
                <a:latin typeface="Arial" panose="020B0604020202020204" pitchFamily="34" charset="0"/>
                <a:ea typeface="Roboto"/>
                <a:cs typeface="Arial" panose="020B0604020202020204" pitchFamily="34" charset="0"/>
                <a:sym typeface="Roboto"/>
                <a:rtl val="0"/>
              </a:rPr>
              <a:t>Single</a:t>
            </a:r>
          </a:p>
          <a:p>
            <a:pPr algn="l"/>
            <a:r>
              <a:rPr lang="en-US" sz="2000" b="1" spc="0" baseline="0" dirty="0">
                <a:ln/>
                <a:solidFill>
                  <a:srgbClr val="162E45"/>
                </a:solidFill>
                <a:latin typeface="Arial" panose="020B0604020202020204" pitchFamily="34" charset="0"/>
                <a:ea typeface="Roboto"/>
                <a:cs typeface="Arial" panose="020B0604020202020204" pitchFamily="34" charset="0"/>
                <a:sym typeface="Roboto"/>
                <a:rtl val="0"/>
              </a:rPr>
              <a:t>Pivotal Trial</a:t>
            </a:r>
          </a:p>
        </p:txBody>
      </p:sp>
      <p:sp>
        <p:nvSpPr>
          <p:cNvPr id="87" name="TextBox 86">
            <a:extLst>
              <a:ext uri="{FF2B5EF4-FFF2-40B4-BE49-F238E27FC236}">
                <a16:creationId xmlns:a16="http://schemas.microsoft.com/office/drawing/2014/main" id="{E126625A-BA2A-FAEC-A34F-2931A983F7B1}"/>
              </a:ext>
            </a:extLst>
          </p:cNvPr>
          <p:cNvSpPr txBox="1"/>
          <p:nvPr/>
        </p:nvSpPr>
        <p:spPr>
          <a:xfrm>
            <a:off x="3913510" y="2871099"/>
            <a:ext cx="1510350" cy="707886"/>
          </a:xfrm>
          <a:prstGeom prst="rect">
            <a:avLst/>
          </a:prstGeom>
          <a:noFill/>
        </p:spPr>
        <p:txBody>
          <a:bodyPr wrap="none" rtlCol="0">
            <a:spAutoFit/>
          </a:bodyPr>
          <a:lstStyle/>
          <a:p>
            <a:pPr algn="l"/>
            <a:r>
              <a:rPr lang="en-US" sz="2000" b="1" spc="0" baseline="0" dirty="0">
                <a:ln/>
                <a:solidFill>
                  <a:srgbClr val="162E45"/>
                </a:solidFill>
                <a:latin typeface="Arial" panose="020B0604020202020204" pitchFamily="34" charset="0"/>
                <a:ea typeface="Roboto"/>
                <a:cs typeface="Arial" panose="020B0604020202020204" pitchFamily="34" charset="0"/>
                <a:sym typeface="Roboto"/>
                <a:rtl val="0"/>
              </a:rPr>
              <a:t>Part A</a:t>
            </a:r>
          </a:p>
          <a:p>
            <a:pPr algn="l"/>
            <a:r>
              <a:rPr lang="en-US" sz="2000" b="1" spc="0" baseline="0" dirty="0">
                <a:ln/>
                <a:solidFill>
                  <a:srgbClr val="162E45"/>
                </a:solidFill>
                <a:latin typeface="Arial" panose="020B0604020202020204" pitchFamily="34" charset="0"/>
                <a:ea typeface="Roboto"/>
                <a:cs typeface="Arial" panose="020B0604020202020204" pitchFamily="34" charset="0"/>
                <a:sym typeface="Roboto"/>
                <a:rtl val="0"/>
              </a:rPr>
              <a:t>Completed</a:t>
            </a:r>
          </a:p>
        </p:txBody>
      </p:sp>
      <p:sp>
        <p:nvSpPr>
          <p:cNvPr id="246" name="TextBox 245">
            <a:extLst>
              <a:ext uri="{FF2B5EF4-FFF2-40B4-BE49-F238E27FC236}">
                <a16:creationId xmlns:a16="http://schemas.microsoft.com/office/drawing/2014/main" id="{1F60EA81-A080-EDFC-8BB5-280F62CEFEC1}"/>
              </a:ext>
            </a:extLst>
          </p:cNvPr>
          <p:cNvSpPr txBox="1"/>
          <p:nvPr/>
        </p:nvSpPr>
        <p:spPr>
          <a:xfrm>
            <a:off x="7796438" y="2871099"/>
            <a:ext cx="2645276" cy="400110"/>
          </a:xfrm>
          <a:prstGeom prst="rect">
            <a:avLst/>
          </a:prstGeom>
          <a:noFill/>
        </p:spPr>
        <p:txBody>
          <a:bodyPr wrap="none" rtlCol="0">
            <a:spAutoFit/>
          </a:bodyPr>
          <a:lstStyle/>
          <a:p>
            <a:pPr algn="l"/>
            <a:r>
              <a:rPr lang="en-US" sz="2000" b="1" spc="0" baseline="0" dirty="0">
                <a:ln/>
                <a:solidFill>
                  <a:srgbClr val="162E45"/>
                </a:solidFill>
                <a:latin typeface="Arial" panose="020B0604020202020204" pitchFamily="34" charset="0"/>
                <a:ea typeface="Roboto"/>
                <a:cs typeface="Arial" panose="020B0604020202020204" pitchFamily="34" charset="0"/>
                <a:sym typeface="Roboto"/>
                <a:rtl val="0"/>
              </a:rPr>
              <a:t>Part B to start Q1 24</a:t>
            </a:r>
          </a:p>
        </p:txBody>
      </p:sp>
      <p:sp>
        <p:nvSpPr>
          <p:cNvPr id="385" name="Freeform 384">
            <a:extLst>
              <a:ext uri="{FF2B5EF4-FFF2-40B4-BE49-F238E27FC236}">
                <a16:creationId xmlns:a16="http://schemas.microsoft.com/office/drawing/2014/main" id="{DF802F67-084C-1133-55EA-703990A4A022}"/>
              </a:ext>
            </a:extLst>
          </p:cNvPr>
          <p:cNvSpPr/>
          <p:nvPr/>
        </p:nvSpPr>
        <p:spPr>
          <a:xfrm>
            <a:off x="1135179" y="2615034"/>
            <a:ext cx="10078262" cy="10271"/>
          </a:xfrm>
          <a:custGeom>
            <a:avLst/>
            <a:gdLst>
              <a:gd name="connsiteX0" fmla="*/ 0 w 10078262"/>
              <a:gd name="connsiteY0" fmla="*/ 0 h 10271"/>
              <a:gd name="connsiteX1" fmla="*/ 10078263 w 10078262"/>
              <a:gd name="connsiteY1" fmla="*/ 0 h 10271"/>
            </a:gdLst>
            <a:ahLst/>
            <a:cxnLst>
              <a:cxn ang="0">
                <a:pos x="connsiteX0" y="connsiteY0"/>
              </a:cxn>
              <a:cxn ang="0">
                <a:pos x="connsiteX1" y="connsiteY1"/>
              </a:cxn>
            </a:cxnLst>
            <a:rect l="l" t="t" r="r" b="b"/>
            <a:pathLst>
              <a:path w="10078262" h="10271">
                <a:moveTo>
                  <a:pt x="0" y="0"/>
                </a:moveTo>
                <a:lnTo>
                  <a:pt x="10078263" y="0"/>
                </a:lnTo>
              </a:path>
            </a:pathLst>
          </a:custGeom>
          <a:ln w="41151" cap="rnd">
            <a:solidFill>
              <a:srgbClr val="162E45"/>
            </a:solidFill>
            <a:prstDash val="solid"/>
            <a:miter/>
          </a:ln>
        </p:spPr>
        <p:txBody>
          <a:bodyPr rtlCol="0" anchor="ctr"/>
          <a:lstStyle/>
          <a:p>
            <a:endParaRPr lang="en-US"/>
          </a:p>
        </p:txBody>
      </p:sp>
      <p:grpSp>
        <p:nvGrpSpPr>
          <p:cNvPr id="397" name="Group 396">
            <a:extLst>
              <a:ext uri="{FF2B5EF4-FFF2-40B4-BE49-F238E27FC236}">
                <a16:creationId xmlns:a16="http://schemas.microsoft.com/office/drawing/2014/main" id="{1A06B0A8-2293-6DCD-6189-82B97DF79600}"/>
              </a:ext>
            </a:extLst>
          </p:cNvPr>
          <p:cNvGrpSpPr/>
          <p:nvPr/>
        </p:nvGrpSpPr>
        <p:grpSpPr>
          <a:xfrm>
            <a:off x="955497" y="2435689"/>
            <a:ext cx="359364" cy="358690"/>
            <a:chOff x="955497" y="2435689"/>
            <a:chExt cx="359364" cy="358690"/>
          </a:xfrm>
        </p:grpSpPr>
        <p:sp>
          <p:nvSpPr>
            <p:cNvPr id="386" name="Freeform 385">
              <a:extLst>
                <a:ext uri="{FF2B5EF4-FFF2-40B4-BE49-F238E27FC236}">
                  <a16:creationId xmlns:a16="http://schemas.microsoft.com/office/drawing/2014/main" id="{4B89F5F2-D9F2-1E9F-B1D8-559430EDEB52}"/>
                </a:ext>
              </a:extLst>
            </p:cNvPr>
            <p:cNvSpPr/>
            <p:nvPr/>
          </p:nvSpPr>
          <p:spPr>
            <a:xfrm>
              <a:off x="955497" y="2435689"/>
              <a:ext cx="359364" cy="358690"/>
            </a:xfrm>
            <a:custGeom>
              <a:avLst/>
              <a:gdLst>
                <a:gd name="connsiteX0" fmla="*/ 359365 w 359364"/>
                <a:gd name="connsiteY0" fmla="*/ 179345 h 358690"/>
                <a:gd name="connsiteX1" fmla="*/ 179682 w 359364"/>
                <a:gd name="connsiteY1" fmla="*/ 358691 h 358690"/>
                <a:gd name="connsiteX2" fmla="*/ 0 w 359364"/>
                <a:gd name="connsiteY2" fmla="*/ 179345 h 358690"/>
                <a:gd name="connsiteX3" fmla="*/ 179682 w 359364"/>
                <a:gd name="connsiteY3" fmla="*/ 0 h 358690"/>
                <a:gd name="connsiteX4" fmla="*/ 359365 w 359364"/>
                <a:gd name="connsiteY4" fmla="*/ 179345 h 35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64" h="358690">
                  <a:moveTo>
                    <a:pt x="359365" y="179345"/>
                  </a:moveTo>
                  <a:cubicBezTo>
                    <a:pt x="359365" y="278395"/>
                    <a:pt x="278918" y="358691"/>
                    <a:pt x="179682" y="358691"/>
                  </a:cubicBezTo>
                  <a:cubicBezTo>
                    <a:pt x="80446" y="358691"/>
                    <a:pt x="0" y="278395"/>
                    <a:pt x="0" y="179345"/>
                  </a:cubicBezTo>
                  <a:cubicBezTo>
                    <a:pt x="0" y="80296"/>
                    <a:pt x="80446" y="0"/>
                    <a:pt x="179682" y="0"/>
                  </a:cubicBezTo>
                  <a:cubicBezTo>
                    <a:pt x="278918" y="0"/>
                    <a:pt x="359365" y="80296"/>
                    <a:pt x="359365" y="179345"/>
                  </a:cubicBezTo>
                  <a:close/>
                </a:path>
              </a:pathLst>
            </a:custGeom>
            <a:solidFill>
              <a:srgbClr val="4498FF"/>
            </a:solidFill>
            <a:ln w="10288"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88853FCF-2766-D33C-062F-A4CA565BC441}"/>
                </a:ext>
              </a:extLst>
            </p:cNvPr>
            <p:cNvSpPr/>
            <p:nvPr/>
          </p:nvSpPr>
          <p:spPr>
            <a:xfrm>
              <a:off x="1049248" y="2529265"/>
              <a:ext cx="171861" cy="171538"/>
            </a:xfrm>
            <a:custGeom>
              <a:avLst/>
              <a:gdLst>
                <a:gd name="connsiteX0" fmla="*/ 171861 w 171861"/>
                <a:gd name="connsiteY0" fmla="*/ 85769 h 171538"/>
                <a:gd name="connsiteX1" fmla="*/ 85931 w 171861"/>
                <a:gd name="connsiteY1" fmla="*/ 171539 h 171538"/>
                <a:gd name="connsiteX2" fmla="*/ 0 w 171861"/>
                <a:gd name="connsiteY2" fmla="*/ 85769 h 171538"/>
                <a:gd name="connsiteX3" fmla="*/ 85931 w 171861"/>
                <a:gd name="connsiteY3" fmla="*/ 0 h 171538"/>
                <a:gd name="connsiteX4" fmla="*/ 171861 w 171861"/>
                <a:gd name="connsiteY4" fmla="*/ 85769 h 17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61" h="171538">
                  <a:moveTo>
                    <a:pt x="171861" y="85769"/>
                  </a:moveTo>
                  <a:cubicBezTo>
                    <a:pt x="171861" y="133139"/>
                    <a:pt x="133389" y="171539"/>
                    <a:pt x="85931" y="171539"/>
                  </a:cubicBezTo>
                  <a:cubicBezTo>
                    <a:pt x="38472" y="171539"/>
                    <a:pt x="0" y="133139"/>
                    <a:pt x="0" y="85769"/>
                  </a:cubicBezTo>
                  <a:cubicBezTo>
                    <a:pt x="0" y="38400"/>
                    <a:pt x="38472" y="0"/>
                    <a:pt x="85931" y="0"/>
                  </a:cubicBezTo>
                  <a:cubicBezTo>
                    <a:pt x="133389" y="0"/>
                    <a:pt x="171861" y="38400"/>
                    <a:pt x="171861" y="85769"/>
                  </a:cubicBezTo>
                  <a:close/>
                </a:path>
              </a:pathLst>
            </a:custGeom>
            <a:solidFill>
              <a:srgbClr val="FFFFFF"/>
            </a:solidFill>
            <a:ln w="10288" cap="flat">
              <a:noFill/>
              <a:prstDash val="solid"/>
              <a:miter/>
            </a:ln>
          </p:spPr>
          <p:txBody>
            <a:bodyPr rtlCol="0" anchor="ctr"/>
            <a:lstStyle/>
            <a:p>
              <a:endParaRPr lang="en-US"/>
            </a:p>
          </p:txBody>
        </p:sp>
      </p:grpSp>
      <p:grpSp>
        <p:nvGrpSpPr>
          <p:cNvPr id="396" name="Group 395">
            <a:extLst>
              <a:ext uri="{FF2B5EF4-FFF2-40B4-BE49-F238E27FC236}">
                <a16:creationId xmlns:a16="http://schemas.microsoft.com/office/drawing/2014/main" id="{121D5FE7-4DCB-3D4D-8F4A-1458F1784DBC}"/>
              </a:ext>
            </a:extLst>
          </p:cNvPr>
          <p:cNvGrpSpPr/>
          <p:nvPr/>
        </p:nvGrpSpPr>
        <p:grpSpPr>
          <a:xfrm>
            <a:off x="4004950" y="2435689"/>
            <a:ext cx="359364" cy="358690"/>
            <a:chOff x="4004950" y="2435689"/>
            <a:chExt cx="359364" cy="358690"/>
          </a:xfrm>
        </p:grpSpPr>
        <p:sp>
          <p:nvSpPr>
            <p:cNvPr id="387" name="Freeform 386">
              <a:extLst>
                <a:ext uri="{FF2B5EF4-FFF2-40B4-BE49-F238E27FC236}">
                  <a16:creationId xmlns:a16="http://schemas.microsoft.com/office/drawing/2014/main" id="{12594BD8-879F-96C3-3AE6-45C1ACB1027E}"/>
                </a:ext>
              </a:extLst>
            </p:cNvPr>
            <p:cNvSpPr/>
            <p:nvPr/>
          </p:nvSpPr>
          <p:spPr>
            <a:xfrm>
              <a:off x="4004950" y="2435689"/>
              <a:ext cx="359364" cy="358690"/>
            </a:xfrm>
            <a:custGeom>
              <a:avLst/>
              <a:gdLst>
                <a:gd name="connsiteX0" fmla="*/ 359365 w 359364"/>
                <a:gd name="connsiteY0" fmla="*/ 179345 h 358690"/>
                <a:gd name="connsiteX1" fmla="*/ 179682 w 359364"/>
                <a:gd name="connsiteY1" fmla="*/ 358691 h 358690"/>
                <a:gd name="connsiteX2" fmla="*/ 0 w 359364"/>
                <a:gd name="connsiteY2" fmla="*/ 179345 h 358690"/>
                <a:gd name="connsiteX3" fmla="*/ 179682 w 359364"/>
                <a:gd name="connsiteY3" fmla="*/ 0 h 358690"/>
                <a:gd name="connsiteX4" fmla="*/ 359365 w 359364"/>
                <a:gd name="connsiteY4" fmla="*/ 179345 h 35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64" h="358690">
                  <a:moveTo>
                    <a:pt x="359365" y="179345"/>
                  </a:moveTo>
                  <a:cubicBezTo>
                    <a:pt x="359365" y="278395"/>
                    <a:pt x="278918" y="358691"/>
                    <a:pt x="179682" y="358691"/>
                  </a:cubicBezTo>
                  <a:cubicBezTo>
                    <a:pt x="80447" y="358691"/>
                    <a:pt x="0" y="278395"/>
                    <a:pt x="0" y="179345"/>
                  </a:cubicBezTo>
                  <a:cubicBezTo>
                    <a:pt x="0" y="80296"/>
                    <a:pt x="80447" y="0"/>
                    <a:pt x="179682" y="0"/>
                  </a:cubicBezTo>
                  <a:cubicBezTo>
                    <a:pt x="278918" y="0"/>
                    <a:pt x="359365" y="80296"/>
                    <a:pt x="359365" y="179345"/>
                  </a:cubicBezTo>
                  <a:close/>
                </a:path>
              </a:pathLst>
            </a:custGeom>
            <a:solidFill>
              <a:srgbClr val="4498FF"/>
            </a:solidFill>
            <a:ln w="10288"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F12E7DF0-BCFD-177A-C38E-1DEB1B6CDEDC}"/>
                </a:ext>
              </a:extLst>
            </p:cNvPr>
            <p:cNvSpPr/>
            <p:nvPr/>
          </p:nvSpPr>
          <p:spPr>
            <a:xfrm>
              <a:off x="4098702" y="2529265"/>
              <a:ext cx="171861" cy="171538"/>
            </a:xfrm>
            <a:custGeom>
              <a:avLst/>
              <a:gdLst>
                <a:gd name="connsiteX0" fmla="*/ 171861 w 171861"/>
                <a:gd name="connsiteY0" fmla="*/ 85769 h 171538"/>
                <a:gd name="connsiteX1" fmla="*/ 85931 w 171861"/>
                <a:gd name="connsiteY1" fmla="*/ 171539 h 171538"/>
                <a:gd name="connsiteX2" fmla="*/ 0 w 171861"/>
                <a:gd name="connsiteY2" fmla="*/ 85769 h 171538"/>
                <a:gd name="connsiteX3" fmla="*/ 85931 w 171861"/>
                <a:gd name="connsiteY3" fmla="*/ 0 h 171538"/>
                <a:gd name="connsiteX4" fmla="*/ 171861 w 171861"/>
                <a:gd name="connsiteY4" fmla="*/ 85769 h 17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61" h="171538">
                  <a:moveTo>
                    <a:pt x="171861" y="85769"/>
                  </a:moveTo>
                  <a:cubicBezTo>
                    <a:pt x="171861" y="133139"/>
                    <a:pt x="133389" y="171539"/>
                    <a:pt x="85931" y="171539"/>
                  </a:cubicBezTo>
                  <a:cubicBezTo>
                    <a:pt x="38472" y="171539"/>
                    <a:pt x="0" y="133139"/>
                    <a:pt x="0" y="85769"/>
                  </a:cubicBezTo>
                  <a:cubicBezTo>
                    <a:pt x="0" y="38400"/>
                    <a:pt x="38472" y="0"/>
                    <a:pt x="85931" y="0"/>
                  </a:cubicBezTo>
                  <a:cubicBezTo>
                    <a:pt x="133389" y="0"/>
                    <a:pt x="171861" y="38400"/>
                    <a:pt x="171861" y="85769"/>
                  </a:cubicBezTo>
                  <a:close/>
                </a:path>
              </a:pathLst>
            </a:custGeom>
            <a:solidFill>
              <a:srgbClr val="FFFFFF"/>
            </a:solidFill>
            <a:ln w="10288" cap="flat">
              <a:noFill/>
              <a:prstDash val="solid"/>
              <a:miter/>
            </a:ln>
          </p:spPr>
          <p:txBody>
            <a:bodyPr rtlCol="0" anchor="ctr"/>
            <a:lstStyle/>
            <a:p>
              <a:endParaRPr lang="en-US"/>
            </a:p>
          </p:txBody>
        </p:sp>
      </p:grpSp>
      <p:grpSp>
        <p:nvGrpSpPr>
          <p:cNvPr id="395" name="Group 394">
            <a:extLst>
              <a:ext uri="{FF2B5EF4-FFF2-40B4-BE49-F238E27FC236}">
                <a16:creationId xmlns:a16="http://schemas.microsoft.com/office/drawing/2014/main" id="{18D50A17-5713-EDEA-7C13-DBAA678DD00A}"/>
              </a:ext>
            </a:extLst>
          </p:cNvPr>
          <p:cNvGrpSpPr/>
          <p:nvPr/>
        </p:nvGrpSpPr>
        <p:grpSpPr>
          <a:xfrm>
            <a:off x="7887878" y="2435689"/>
            <a:ext cx="359364" cy="358690"/>
            <a:chOff x="7887878" y="2435689"/>
            <a:chExt cx="359364" cy="358690"/>
          </a:xfrm>
        </p:grpSpPr>
        <p:sp>
          <p:nvSpPr>
            <p:cNvPr id="388" name="Freeform 387">
              <a:extLst>
                <a:ext uri="{FF2B5EF4-FFF2-40B4-BE49-F238E27FC236}">
                  <a16:creationId xmlns:a16="http://schemas.microsoft.com/office/drawing/2014/main" id="{28FA3D03-F01B-CDFA-CC15-62F76B9155B2}"/>
                </a:ext>
              </a:extLst>
            </p:cNvPr>
            <p:cNvSpPr/>
            <p:nvPr/>
          </p:nvSpPr>
          <p:spPr>
            <a:xfrm>
              <a:off x="7887878" y="2435689"/>
              <a:ext cx="359364" cy="358690"/>
            </a:xfrm>
            <a:custGeom>
              <a:avLst/>
              <a:gdLst>
                <a:gd name="connsiteX0" fmla="*/ 359364 w 359364"/>
                <a:gd name="connsiteY0" fmla="*/ 179345 h 358690"/>
                <a:gd name="connsiteX1" fmla="*/ 179682 w 359364"/>
                <a:gd name="connsiteY1" fmla="*/ 358691 h 358690"/>
                <a:gd name="connsiteX2" fmla="*/ -1 w 359364"/>
                <a:gd name="connsiteY2" fmla="*/ 179345 h 358690"/>
                <a:gd name="connsiteX3" fmla="*/ 179682 w 359364"/>
                <a:gd name="connsiteY3" fmla="*/ 0 h 358690"/>
                <a:gd name="connsiteX4" fmla="*/ 359364 w 359364"/>
                <a:gd name="connsiteY4" fmla="*/ 179345 h 35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64" h="358690">
                  <a:moveTo>
                    <a:pt x="359364" y="179345"/>
                  </a:moveTo>
                  <a:cubicBezTo>
                    <a:pt x="359364" y="278395"/>
                    <a:pt x="278918" y="358691"/>
                    <a:pt x="179682" y="358691"/>
                  </a:cubicBezTo>
                  <a:cubicBezTo>
                    <a:pt x="80446" y="358691"/>
                    <a:pt x="-1" y="278395"/>
                    <a:pt x="-1" y="179345"/>
                  </a:cubicBezTo>
                  <a:cubicBezTo>
                    <a:pt x="-1" y="80296"/>
                    <a:pt x="80446" y="0"/>
                    <a:pt x="179682" y="0"/>
                  </a:cubicBezTo>
                  <a:cubicBezTo>
                    <a:pt x="278918" y="0"/>
                    <a:pt x="359364" y="80296"/>
                    <a:pt x="359364" y="179345"/>
                  </a:cubicBezTo>
                  <a:close/>
                </a:path>
              </a:pathLst>
            </a:custGeom>
            <a:solidFill>
              <a:srgbClr val="4498FF"/>
            </a:solidFill>
            <a:ln w="10288"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87109641-B861-6D80-CFDF-30BC6003B4A8}"/>
                </a:ext>
              </a:extLst>
            </p:cNvPr>
            <p:cNvSpPr/>
            <p:nvPr/>
          </p:nvSpPr>
          <p:spPr>
            <a:xfrm>
              <a:off x="7981630" y="2529265"/>
              <a:ext cx="171861" cy="171538"/>
            </a:xfrm>
            <a:custGeom>
              <a:avLst/>
              <a:gdLst>
                <a:gd name="connsiteX0" fmla="*/ 171861 w 171861"/>
                <a:gd name="connsiteY0" fmla="*/ 85769 h 171538"/>
                <a:gd name="connsiteX1" fmla="*/ 85931 w 171861"/>
                <a:gd name="connsiteY1" fmla="*/ 171539 h 171538"/>
                <a:gd name="connsiteX2" fmla="*/ 1 w 171861"/>
                <a:gd name="connsiteY2" fmla="*/ 85769 h 171538"/>
                <a:gd name="connsiteX3" fmla="*/ 85931 w 171861"/>
                <a:gd name="connsiteY3" fmla="*/ 0 h 171538"/>
                <a:gd name="connsiteX4" fmla="*/ 171861 w 171861"/>
                <a:gd name="connsiteY4" fmla="*/ 85769 h 17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61" h="171538">
                  <a:moveTo>
                    <a:pt x="171861" y="85769"/>
                  </a:moveTo>
                  <a:cubicBezTo>
                    <a:pt x="171861" y="133139"/>
                    <a:pt x="133389" y="171539"/>
                    <a:pt x="85931" y="171539"/>
                  </a:cubicBezTo>
                  <a:cubicBezTo>
                    <a:pt x="38473" y="171539"/>
                    <a:pt x="1" y="133139"/>
                    <a:pt x="1" y="85769"/>
                  </a:cubicBezTo>
                  <a:cubicBezTo>
                    <a:pt x="1" y="38400"/>
                    <a:pt x="38473" y="0"/>
                    <a:pt x="85931" y="0"/>
                  </a:cubicBezTo>
                  <a:cubicBezTo>
                    <a:pt x="133389" y="0"/>
                    <a:pt x="171861" y="38400"/>
                    <a:pt x="171861" y="85769"/>
                  </a:cubicBezTo>
                  <a:close/>
                </a:path>
              </a:pathLst>
            </a:custGeom>
            <a:solidFill>
              <a:srgbClr val="FFFFFF"/>
            </a:solidFill>
            <a:ln w="10288" cap="flat">
              <a:noFill/>
              <a:prstDash val="solid"/>
              <a:miter/>
            </a:ln>
          </p:spPr>
          <p:txBody>
            <a:bodyPr rtlCol="0" anchor="ctr"/>
            <a:lstStyle/>
            <a:p>
              <a:endParaRPr lang="en-US"/>
            </a:p>
          </p:txBody>
        </p:sp>
      </p:grpSp>
      <p:sp>
        <p:nvSpPr>
          <p:cNvPr id="392" name="Rectangle 391">
            <a:extLst>
              <a:ext uri="{FF2B5EF4-FFF2-40B4-BE49-F238E27FC236}">
                <a16:creationId xmlns:a16="http://schemas.microsoft.com/office/drawing/2014/main" id="{F78CB055-0A45-FD94-8A84-138D47239CF2}"/>
              </a:ext>
            </a:extLst>
          </p:cNvPr>
          <p:cNvSpPr/>
          <p:nvPr/>
        </p:nvSpPr>
        <p:spPr>
          <a:xfrm>
            <a:off x="7812833" y="3664914"/>
            <a:ext cx="3400607" cy="2008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Double blind 2 arm study in 22 NS subjects</a:t>
            </a: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Single dose of QRX003 versus placebo</a:t>
            </a: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Study will recruit both adult and pediatric subjects</a:t>
            </a: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Dosing frequency increased to twice daily</a:t>
            </a:r>
          </a:p>
        </p:txBody>
      </p:sp>
      <p:sp>
        <p:nvSpPr>
          <p:cNvPr id="393" name="Rectangle 392">
            <a:extLst>
              <a:ext uri="{FF2B5EF4-FFF2-40B4-BE49-F238E27FC236}">
                <a16:creationId xmlns:a16="http://schemas.microsoft.com/office/drawing/2014/main" id="{F36A4D4E-9546-D4BB-FC8C-D7CF6748DFEE}"/>
              </a:ext>
            </a:extLst>
          </p:cNvPr>
          <p:cNvSpPr/>
          <p:nvPr/>
        </p:nvSpPr>
        <p:spPr>
          <a:xfrm>
            <a:off x="4001121" y="3664914"/>
            <a:ext cx="3400607" cy="2008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Double blind 3 arm study in 8 adult NS subjects</a:t>
            </a: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Two doses of QRX003 being tested versus placebo</a:t>
            </a: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Test materials applied to pre-specified areas of body, once daily over 12-week period</a:t>
            </a:r>
          </a:p>
        </p:txBody>
      </p:sp>
      <p:sp>
        <p:nvSpPr>
          <p:cNvPr id="394" name="Rectangle 393">
            <a:extLst>
              <a:ext uri="{FF2B5EF4-FFF2-40B4-BE49-F238E27FC236}">
                <a16:creationId xmlns:a16="http://schemas.microsoft.com/office/drawing/2014/main" id="{F1C24D2D-84A4-B24A-CD96-E3B3DC87282D}"/>
              </a:ext>
            </a:extLst>
          </p:cNvPr>
          <p:cNvSpPr/>
          <p:nvPr/>
        </p:nvSpPr>
        <p:spPr>
          <a:xfrm>
            <a:off x="939422" y="3664914"/>
            <a:ext cx="2379131" cy="2008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All subjects must fully wash out of off-label systemic therapy prior to entry into study</a:t>
            </a:r>
          </a:p>
        </p:txBody>
      </p:sp>
    </p:spTree>
    <p:extLst>
      <p:ext uri="{BB962C8B-B14F-4D97-AF65-F5344CB8AC3E}">
        <p14:creationId xmlns:p14="http://schemas.microsoft.com/office/powerpoint/2010/main" val="3860287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3597-6CCF-1CCD-0C5F-D47534D201E7}"/>
              </a:ext>
            </a:extLst>
          </p:cNvPr>
          <p:cNvSpPr>
            <a:spLocks noGrp="1"/>
          </p:cNvSpPr>
          <p:nvPr>
            <p:ph type="title"/>
          </p:nvPr>
        </p:nvSpPr>
        <p:spPr/>
        <p:txBody>
          <a:bodyPr/>
          <a:lstStyle/>
          <a:p>
            <a:r>
              <a:rPr lang="en-US" dirty="0"/>
              <a:t>Clinical and Regulatory Pathway:</a:t>
            </a:r>
          </a:p>
        </p:txBody>
      </p:sp>
      <p:sp>
        <p:nvSpPr>
          <p:cNvPr id="4" name="Slide Number Placeholder 3">
            <a:extLst>
              <a:ext uri="{FF2B5EF4-FFF2-40B4-BE49-F238E27FC236}">
                <a16:creationId xmlns:a16="http://schemas.microsoft.com/office/drawing/2014/main" id="{EA6493B7-8C8F-A4E7-78E0-67F1308695D4}"/>
              </a:ext>
            </a:extLst>
          </p:cNvPr>
          <p:cNvSpPr>
            <a:spLocks noGrp="1"/>
          </p:cNvSpPr>
          <p:nvPr>
            <p:ph type="sldNum" sz="quarter" idx="12"/>
          </p:nvPr>
        </p:nvSpPr>
        <p:spPr/>
        <p:txBody>
          <a:bodyPr/>
          <a:lstStyle/>
          <a:p>
            <a:fld id="{971B8654-0171-E24E-BFE5-7C8099E7777A}" type="slidenum">
              <a:rPr lang="en-US" smtClean="0"/>
              <a:pPr/>
              <a:t>11</a:t>
            </a:fld>
            <a:endParaRPr lang="en-US" dirty="0"/>
          </a:p>
        </p:txBody>
      </p:sp>
      <p:sp>
        <p:nvSpPr>
          <p:cNvPr id="5" name="Rounded Rectangle 4">
            <a:extLst>
              <a:ext uri="{FF2B5EF4-FFF2-40B4-BE49-F238E27FC236}">
                <a16:creationId xmlns:a16="http://schemas.microsoft.com/office/drawing/2014/main" id="{B39C3271-6BC9-8997-B566-0A97D2038899}"/>
              </a:ext>
            </a:extLst>
          </p:cNvPr>
          <p:cNvSpPr/>
          <p:nvPr/>
        </p:nvSpPr>
        <p:spPr>
          <a:xfrm>
            <a:off x="955498" y="1045824"/>
            <a:ext cx="6446230" cy="57399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Arial" panose="020B0604020202020204" pitchFamily="34" charset="0"/>
                <a:cs typeface="Arial" panose="020B0604020202020204" pitchFamily="34" charset="0"/>
              </a:rPr>
              <a:t>Study 2:  Open Label</a:t>
            </a:r>
          </a:p>
        </p:txBody>
      </p:sp>
      <p:sp>
        <p:nvSpPr>
          <p:cNvPr id="9" name="TextBox 8">
            <a:extLst>
              <a:ext uri="{FF2B5EF4-FFF2-40B4-BE49-F238E27FC236}">
                <a16:creationId xmlns:a16="http://schemas.microsoft.com/office/drawing/2014/main" id="{DDBB2617-CB6F-E14B-CBEB-A3DAF0A22745}"/>
              </a:ext>
            </a:extLst>
          </p:cNvPr>
          <p:cNvSpPr txBox="1"/>
          <p:nvPr/>
        </p:nvSpPr>
        <p:spPr>
          <a:xfrm>
            <a:off x="864057" y="2463407"/>
            <a:ext cx="2387448" cy="400110"/>
          </a:xfrm>
          <a:prstGeom prst="rect">
            <a:avLst/>
          </a:prstGeom>
          <a:noFill/>
        </p:spPr>
        <p:txBody>
          <a:bodyPr wrap="none" rtlCol="0">
            <a:spAutoFit/>
          </a:bodyPr>
          <a:lstStyle/>
          <a:p>
            <a:pPr algn="l"/>
            <a:r>
              <a:rPr lang="en-US" sz="2000" b="1" spc="0" baseline="0" dirty="0">
                <a:ln/>
                <a:solidFill>
                  <a:srgbClr val="162E45"/>
                </a:solidFill>
                <a:latin typeface="Arial" panose="020B0604020202020204" pitchFamily="34" charset="0"/>
                <a:ea typeface="Roboto"/>
                <a:cs typeface="Arial" panose="020B0604020202020204" pitchFamily="34" charset="0"/>
                <a:sym typeface="Roboto"/>
                <a:rtl val="0"/>
              </a:rPr>
              <a:t>Part A Completed </a:t>
            </a:r>
          </a:p>
        </p:txBody>
      </p:sp>
      <p:sp>
        <p:nvSpPr>
          <p:cNvPr id="87" name="TextBox 86">
            <a:extLst>
              <a:ext uri="{FF2B5EF4-FFF2-40B4-BE49-F238E27FC236}">
                <a16:creationId xmlns:a16="http://schemas.microsoft.com/office/drawing/2014/main" id="{E126625A-BA2A-FAEC-A34F-2931A983F7B1}"/>
              </a:ext>
            </a:extLst>
          </p:cNvPr>
          <p:cNvSpPr txBox="1"/>
          <p:nvPr/>
        </p:nvSpPr>
        <p:spPr>
          <a:xfrm>
            <a:off x="3913510" y="2463407"/>
            <a:ext cx="2816797" cy="400110"/>
          </a:xfrm>
          <a:prstGeom prst="rect">
            <a:avLst/>
          </a:prstGeom>
          <a:noFill/>
        </p:spPr>
        <p:txBody>
          <a:bodyPr wrap="none" rtlCol="0">
            <a:spAutoFit/>
          </a:bodyPr>
          <a:lstStyle/>
          <a:p>
            <a:pPr algn="l"/>
            <a:r>
              <a:rPr lang="en-US" sz="2000" b="1" spc="0" baseline="0" dirty="0">
                <a:ln/>
                <a:solidFill>
                  <a:srgbClr val="162E45"/>
                </a:solidFill>
                <a:latin typeface="Arial" panose="020B0604020202020204" pitchFamily="34" charset="0"/>
                <a:ea typeface="Roboto"/>
                <a:cs typeface="Arial" panose="020B0604020202020204" pitchFamily="34" charset="0"/>
                <a:sym typeface="Roboto"/>
                <a:rtl val="0"/>
              </a:rPr>
              <a:t>Part B Starting Q1 24</a:t>
            </a:r>
          </a:p>
        </p:txBody>
      </p:sp>
      <p:sp>
        <p:nvSpPr>
          <p:cNvPr id="246" name="TextBox 245">
            <a:extLst>
              <a:ext uri="{FF2B5EF4-FFF2-40B4-BE49-F238E27FC236}">
                <a16:creationId xmlns:a16="http://schemas.microsoft.com/office/drawing/2014/main" id="{1F60EA81-A080-EDFC-8BB5-280F62CEFEC1}"/>
              </a:ext>
            </a:extLst>
          </p:cNvPr>
          <p:cNvSpPr txBox="1"/>
          <p:nvPr/>
        </p:nvSpPr>
        <p:spPr>
          <a:xfrm>
            <a:off x="7796438" y="2463407"/>
            <a:ext cx="3148619" cy="400110"/>
          </a:xfrm>
          <a:prstGeom prst="rect">
            <a:avLst/>
          </a:prstGeom>
          <a:noFill/>
        </p:spPr>
        <p:txBody>
          <a:bodyPr wrap="none" rtlCol="0">
            <a:spAutoFit/>
          </a:bodyPr>
          <a:lstStyle/>
          <a:p>
            <a:pPr algn="l"/>
            <a:r>
              <a:rPr lang="en-US" sz="2000" b="1" spc="0" baseline="0" dirty="0">
                <a:ln/>
                <a:solidFill>
                  <a:srgbClr val="162E45"/>
                </a:solidFill>
                <a:latin typeface="Arial" panose="020B0604020202020204" pitchFamily="34" charset="0"/>
                <a:ea typeface="Roboto"/>
                <a:cs typeface="Arial" panose="020B0604020202020204" pitchFamily="34" charset="0"/>
                <a:sym typeface="Roboto"/>
                <a:rtl val="0"/>
              </a:rPr>
              <a:t>Same Design as Study 1</a:t>
            </a:r>
          </a:p>
        </p:txBody>
      </p:sp>
      <p:sp>
        <p:nvSpPr>
          <p:cNvPr id="385" name="Freeform 384">
            <a:extLst>
              <a:ext uri="{FF2B5EF4-FFF2-40B4-BE49-F238E27FC236}">
                <a16:creationId xmlns:a16="http://schemas.microsoft.com/office/drawing/2014/main" id="{DF802F67-084C-1133-55EA-703990A4A022}"/>
              </a:ext>
            </a:extLst>
          </p:cNvPr>
          <p:cNvSpPr/>
          <p:nvPr/>
        </p:nvSpPr>
        <p:spPr>
          <a:xfrm>
            <a:off x="1135179" y="2207342"/>
            <a:ext cx="10078262" cy="10271"/>
          </a:xfrm>
          <a:custGeom>
            <a:avLst/>
            <a:gdLst>
              <a:gd name="connsiteX0" fmla="*/ 0 w 10078262"/>
              <a:gd name="connsiteY0" fmla="*/ 0 h 10271"/>
              <a:gd name="connsiteX1" fmla="*/ 10078263 w 10078262"/>
              <a:gd name="connsiteY1" fmla="*/ 0 h 10271"/>
            </a:gdLst>
            <a:ahLst/>
            <a:cxnLst>
              <a:cxn ang="0">
                <a:pos x="connsiteX0" y="connsiteY0"/>
              </a:cxn>
              <a:cxn ang="0">
                <a:pos x="connsiteX1" y="connsiteY1"/>
              </a:cxn>
            </a:cxnLst>
            <a:rect l="l" t="t" r="r" b="b"/>
            <a:pathLst>
              <a:path w="10078262" h="10271">
                <a:moveTo>
                  <a:pt x="0" y="0"/>
                </a:moveTo>
                <a:lnTo>
                  <a:pt x="10078263" y="0"/>
                </a:lnTo>
              </a:path>
            </a:pathLst>
          </a:custGeom>
          <a:ln w="41151" cap="rnd">
            <a:solidFill>
              <a:srgbClr val="162E45"/>
            </a:solidFill>
            <a:prstDash val="solid"/>
            <a:miter/>
          </a:ln>
        </p:spPr>
        <p:txBody>
          <a:bodyPr rtlCol="0" anchor="ctr"/>
          <a:lstStyle/>
          <a:p>
            <a:endParaRPr lang="en-US"/>
          </a:p>
        </p:txBody>
      </p:sp>
      <p:grpSp>
        <p:nvGrpSpPr>
          <p:cNvPr id="397" name="Group 396">
            <a:extLst>
              <a:ext uri="{FF2B5EF4-FFF2-40B4-BE49-F238E27FC236}">
                <a16:creationId xmlns:a16="http://schemas.microsoft.com/office/drawing/2014/main" id="{1A06B0A8-2293-6DCD-6189-82B97DF79600}"/>
              </a:ext>
            </a:extLst>
          </p:cNvPr>
          <p:cNvGrpSpPr/>
          <p:nvPr/>
        </p:nvGrpSpPr>
        <p:grpSpPr>
          <a:xfrm>
            <a:off x="955497" y="2027997"/>
            <a:ext cx="359364" cy="358690"/>
            <a:chOff x="955497" y="2435689"/>
            <a:chExt cx="359364" cy="358690"/>
          </a:xfrm>
        </p:grpSpPr>
        <p:sp>
          <p:nvSpPr>
            <p:cNvPr id="386" name="Freeform 385">
              <a:extLst>
                <a:ext uri="{FF2B5EF4-FFF2-40B4-BE49-F238E27FC236}">
                  <a16:creationId xmlns:a16="http://schemas.microsoft.com/office/drawing/2014/main" id="{4B89F5F2-D9F2-1E9F-B1D8-559430EDEB52}"/>
                </a:ext>
              </a:extLst>
            </p:cNvPr>
            <p:cNvSpPr/>
            <p:nvPr/>
          </p:nvSpPr>
          <p:spPr>
            <a:xfrm>
              <a:off x="955497" y="2435689"/>
              <a:ext cx="359364" cy="358690"/>
            </a:xfrm>
            <a:custGeom>
              <a:avLst/>
              <a:gdLst>
                <a:gd name="connsiteX0" fmla="*/ 359365 w 359364"/>
                <a:gd name="connsiteY0" fmla="*/ 179345 h 358690"/>
                <a:gd name="connsiteX1" fmla="*/ 179682 w 359364"/>
                <a:gd name="connsiteY1" fmla="*/ 358691 h 358690"/>
                <a:gd name="connsiteX2" fmla="*/ 0 w 359364"/>
                <a:gd name="connsiteY2" fmla="*/ 179345 h 358690"/>
                <a:gd name="connsiteX3" fmla="*/ 179682 w 359364"/>
                <a:gd name="connsiteY3" fmla="*/ 0 h 358690"/>
                <a:gd name="connsiteX4" fmla="*/ 359365 w 359364"/>
                <a:gd name="connsiteY4" fmla="*/ 179345 h 35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64" h="358690">
                  <a:moveTo>
                    <a:pt x="359365" y="179345"/>
                  </a:moveTo>
                  <a:cubicBezTo>
                    <a:pt x="359365" y="278395"/>
                    <a:pt x="278918" y="358691"/>
                    <a:pt x="179682" y="358691"/>
                  </a:cubicBezTo>
                  <a:cubicBezTo>
                    <a:pt x="80446" y="358691"/>
                    <a:pt x="0" y="278395"/>
                    <a:pt x="0" y="179345"/>
                  </a:cubicBezTo>
                  <a:cubicBezTo>
                    <a:pt x="0" y="80296"/>
                    <a:pt x="80446" y="0"/>
                    <a:pt x="179682" y="0"/>
                  </a:cubicBezTo>
                  <a:cubicBezTo>
                    <a:pt x="278918" y="0"/>
                    <a:pt x="359365" y="80296"/>
                    <a:pt x="359365" y="179345"/>
                  </a:cubicBezTo>
                  <a:close/>
                </a:path>
              </a:pathLst>
            </a:custGeom>
            <a:solidFill>
              <a:srgbClr val="4498FF"/>
            </a:solidFill>
            <a:ln w="10288" cap="flat">
              <a:noFill/>
              <a:prstDash val="solid"/>
              <a:miter/>
            </a:ln>
          </p:spPr>
          <p:txBody>
            <a:bodyPr rtlCol="0" anchor="ctr"/>
            <a:lstStyle/>
            <a:p>
              <a:endParaRPr lang="en-US"/>
            </a:p>
          </p:txBody>
        </p:sp>
        <p:sp>
          <p:nvSpPr>
            <p:cNvPr id="389" name="Freeform 388">
              <a:extLst>
                <a:ext uri="{FF2B5EF4-FFF2-40B4-BE49-F238E27FC236}">
                  <a16:creationId xmlns:a16="http://schemas.microsoft.com/office/drawing/2014/main" id="{88853FCF-2766-D33C-062F-A4CA565BC441}"/>
                </a:ext>
              </a:extLst>
            </p:cNvPr>
            <p:cNvSpPr/>
            <p:nvPr/>
          </p:nvSpPr>
          <p:spPr>
            <a:xfrm>
              <a:off x="1049248" y="2529265"/>
              <a:ext cx="171861" cy="171538"/>
            </a:xfrm>
            <a:custGeom>
              <a:avLst/>
              <a:gdLst>
                <a:gd name="connsiteX0" fmla="*/ 171861 w 171861"/>
                <a:gd name="connsiteY0" fmla="*/ 85769 h 171538"/>
                <a:gd name="connsiteX1" fmla="*/ 85931 w 171861"/>
                <a:gd name="connsiteY1" fmla="*/ 171539 h 171538"/>
                <a:gd name="connsiteX2" fmla="*/ 0 w 171861"/>
                <a:gd name="connsiteY2" fmla="*/ 85769 h 171538"/>
                <a:gd name="connsiteX3" fmla="*/ 85931 w 171861"/>
                <a:gd name="connsiteY3" fmla="*/ 0 h 171538"/>
                <a:gd name="connsiteX4" fmla="*/ 171861 w 171861"/>
                <a:gd name="connsiteY4" fmla="*/ 85769 h 17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61" h="171538">
                  <a:moveTo>
                    <a:pt x="171861" y="85769"/>
                  </a:moveTo>
                  <a:cubicBezTo>
                    <a:pt x="171861" y="133139"/>
                    <a:pt x="133389" y="171539"/>
                    <a:pt x="85931" y="171539"/>
                  </a:cubicBezTo>
                  <a:cubicBezTo>
                    <a:pt x="38472" y="171539"/>
                    <a:pt x="0" y="133139"/>
                    <a:pt x="0" y="85769"/>
                  </a:cubicBezTo>
                  <a:cubicBezTo>
                    <a:pt x="0" y="38400"/>
                    <a:pt x="38472" y="0"/>
                    <a:pt x="85931" y="0"/>
                  </a:cubicBezTo>
                  <a:cubicBezTo>
                    <a:pt x="133389" y="0"/>
                    <a:pt x="171861" y="38400"/>
                    <a:pt x="171861" y="85769"/>
                  </a:cubicBezTo>
                  <a:close/>
                </a:path>
              </a:pathLst>
            </a:custGeom>
            <a:solidFill>
              <a:srgbClr val="FFFFFF"/>
            </a:solidFill>
            <a:ln w="10288" cap="flat">
              <a:noFill/>
              <a:prstDash val="solid"/>
              <a:miter/>
            </a:ln>
          </p:spPr>
          <p:txBody>
            <a:bodyPr rtlCol="0" anchor="ctr"/>
            <a:lstStyle/>
            <a:p>
              <a:endParaRPr lang="en-US"/>
            </a:p>
          </p:txBody>
        </p:sp>
      </p:grpSp>
      <p:grpSp>
        <p:nvGrpSpPr>
          <p:cNvPr id="396" name="Group 395">
            <a:extLst>
              <a:ext uri="{FF2B5EF4-FFF2-40B4-BE49-F238E27FC236}">
                <a16:creationId xmlns:a16="http://schemas.microsoft.com/office/drawing/2014/main" id="{121D5FE7-4DCB-3D4D-8F4A-1458F1784DBC}"/>
              </a:ext>
            </a:extLst>
          </p:cNvPr>
          <p:cNvGrpSpPr/>
          <p:nvPr/>
        </p:nvGrpSpPr>
        <p:grpSpPr>
          <a:xfrm>
            <a:off x="4004950" y="2027997"/>
            <a:ext cx="359364" cy="358690"/>
            <a:chOff x="4004950" y="2435689"/>
            <a:chExt cx="359364" cy="358690"/>
          </a:xfrm>
        </p:grpSpPr>
        <p:sp>
          <p:nvSpPr>
            <p:cNvPr id="387" name="Freeform 386">
              <a:extLst>
                <a:ext uri="{FF2B5EF4-FFF2-40B4-BE49-F238E27FC236}">
                  <a16:creationId xmlns:a16="http://schemas.microsoft.com/office/drawing/2014/main" id="{12594BD8-879F-96C3-3AE6-45C1ACB1027E}"/>
                </a:ext>
              </a:extLst>
            </p:cNvPr>
            <p:cNvSpPr/>
            <p:nvPr/>
          </p:nvSpPr>
          <p:spPr>
            <a:xfrm>
              <a:off x="4004950" y="2435689"/>
              <a:ext cx="359364" cy="358690"/>
            </a:xfrm>
            <a:custGeom>
              <a:avLst/>
              <a:gdLst>
                <a:gd name="connsiteX0" fmla="*/ 359365 w 359364"/>
                <a:gd name="connsiteY0" fmla="*/ 179345 h 358690"/>
                <a:gd name="connsiteX1" fmla="*/ 179682 w 359364"/>
                <a:gd name="connsiteY1" fmla="*/ 358691 h 358690"/>
                <a:gd name="connsiteX2" fmla="*/ 0 w 359364"/>
                <a:gd name="connsiteY2" fmla="*/ 179345 h 358690"/>
                <a:gd name="connsiteX3" fmla="*/ 179682 w 359364"/>
                <a:gd name="connsiteY3" fmla="*/ 0 h 358690"/>
                <a:gd name="connsiteX4" fmla="*/ 359365 w 359364"/>
                <a:gd name="connsiteY4" fmla="*/ 179345 h 35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64" h="358690">
                  <a:moveTo>
                    <a:pt x="359365" y="179345"/>
                  </a:moveTo>
                  <a:cubicBezTo>
                    <a:pt x="359365" y="278395"/>
                    <a:pt x="278918" y="358691"/>
                    <a:pt x="179682" y="358691"/>
                  </a:cubicBezTo>
                  <a:cubicBezTo>
                    <a:pt x="80447" y="358691"/>
                    <a:pt x="0" y="278395"/>
                    <a:pt x="0" y="179345"/>
                  </a:cubicBezTo>
                  <a:cubicBezTo>
                    <a:pt x="0" y="80296"/>
                    <a:pt x="80447" y="0"/>
                    <a:pt x="179682" y="0"/>
                  </a:cubicBezTo>
                  <a:cubicBezTo>
                    <a:pt x="278918" y="0"/>
                    <a:pt x="359365" y="80296"/>
                    <a:pt x="359365" y="179345"/>
                  </a:cubicBezTo>
                  <a:close/>
                </a:path>
              </a:pathLst>
            </a:custGeom>
            <a:solidFill>
              <a:srgbClr val="4498FF"/>
            </a:solidFill>
            <a:ln w="10288" cap="flat">
              <a:noFill/>
              <a:prstDash val="solid"/>
              <a:miter/>
            </a:ln>
          </p:spPr>
          <p:txBody>
            <a:bodyPr rtlCol="0" anchor="ctr"/>
            <a:lstStyle/>
            <a:p>
              <a:endParaRPr lang="en-US"/>
            </a:p>
          </p:txBody>
        </p:sp>
        <p:sp>
          <p:nvSpPr>
            <p:cNvPr id="390" name="Freeform 389">
              <a:extLst>
                <a:ext uri="{FF2B5EF4-FFF2-40B4-BE49-F238E27FC236}">
                  <a16:creationId xmlns:a16="http://schemas.microsoft.com/office/drawing/2014/main" id="{F12E7DF0-BCFD-177A-C38E-1DEB1B6CDEDC}"/>
                </a:ext>
              </a:extLst>
            </p:cNvPr>
            <p:cNvSpPr/>
            <p:nvPr/>
          </p:nvSpPr>
          <p:spPr>
            <a:xfrm>
              <a:off x="4098702" y="2529265"/>
              <a:ext cx="171861" cy="171538"/>
            </a:xfrm>
            <a:custGeom>
              <a:avLst/>
              <a:gdLst>
                <a:gd name="connsiteX0" fmla="*/ 171861 w 171861"/>
                <a:gd name="connsiteY0" fmla="*/ 85769 h 171538"/>
                <a:gd name="connsiteX1" fmla="*/ 85931 w 171861"/>
                <a:gd name="connsiteY1" fmla="*/ 171539 h 171538"/>
                <a:gd name="connsiteX2" fmla="*/ 0 w 171861"/>
                <a:gd name="connsiteY2" fmla="*/ 85769 h 171538"/>
                <a:gd name="connsiteX3" fmla="*/ 85931 w 171861"/>
                <a:gd name="connsiteY3" fmla="*/ 0 h 171538"/>
                <a:gd name="connsiteX4" fmla="*/ 171861 w 171861"/>
                <a:gd name="connsiteY4" fmla="*/ 85769 h 17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61" h="171538">
                  <a:moveTo>
                    <a:pt x="171861" y="85769"/>
                  </a:moveTo>
                  <a:cubicBezTo>
                    <a:pt x="171861" y="133139"/>
                    <a:pt x="133389" y="171539"/>
                    <a:pt x="85931" y="171539"/>
                  </a:cubicBezTo>
                  <a:cubicBezTo>
                    <a:pt x="38472" y="171539"/>
                    <a:pt x="0" y="133139"/>
                    <a:pt x="0" y="85769"/>
                  </a:cubicBezTo>
                  <a:cubicBezTo>
                    <a:pt x="0" y="38400"/>
                    <a:pt x="38472" y="0"/>
                    <a:pt x="85931" y="0"/>
                  </a:cubicBezTo>
                  <a:cubicBezTo>
                    <a:pt x="133389" y="0"/>
                    <a:pt x="171861" y="38400"/>
                    <a:pt x="171861" y="85769"/>
                  </a:cubicBezTo>
                  <a:close/>
                </a:path>
              </a:pathLst>
            </a:custGeom>
            <a:solidFill>
              <a:srgbClr val="FFFFFF"/>
            </a:solidFill>
            <a:ln w="10288" cap="flat">
              <a:noFill/>
              <a:prstDash val="solid"/>
              <a:miter/>
            </a:ln>
          </p:spPr>
          <p:txBody>
            <a:bodyPr rtlCol="0" anchor="ctr"/>
            <a:lstStyle/>
            <a:p>
              <a:endParaRPr lang="en-US"/>
            </a:p>
          </p:txBody>
        </p:sp>
      </p:grpSp>
      <p:grpSp>
        <p:nvGrpSpPr>
          <p:cNvPr id="395" name="Group 394">
            <a:extLst>
              <a:ext uri="{FF2B5EF4-FFF2-40B4-BE49-F238E27FC236}">
                <a16:creationId xmlns:a16="http://schemas.microsoft.com/office/drawing/2014/main" id="{18D50A17-5713-EDEA-7C13-DBAA678DD00A}"/>
              </a:ext>
            </a:extLst>
          </p:cNvPr>
          <p:cNvGrpSpPr/>
          <p:nvPr/>
        </p:nvGrpSpPr>
        <p:grpSpPr>
          <a:xfrm>
            <a:off x="7887878" y="2027997"/>
            <a:ext cx="359364" cy="358690"/>
            <a:chOff x="7887878" y="2435689"/>
            <a:chExt cx="359364" cy="358690"/>
          </a:xfrm>
        </p:grpSpPr>
        <p:sp>
          <p:nvSpPr>
            <p:cNvPr id="388" name="Freeform 387">
              <a:extLst>
                <a:ext uri="{FF2B5EF4-FFF2-40B4-BE49-F238E27FC236}">
                  <a16:creationId xmlns:a16="http://schemas.microsoft.com/office/drawing/2014/main" id="{28FA3D03-F01B-CDFA-CC15-62F76B9155B2}"/>
                </a:ext>
              </a:extLst>
            </p:cNvPr>
            <p:cNvSpPr/>
            <p:nvPr/>
          </p:nvSpPr>
          <p:spPr>
            <a:xfrm>
              <a:off x="7887878" y="2435689"/>
              <a:ext cx="359364" cy="358690"/>
            </a:xfrm>
            <a:custGeom>
              <a:avLst/>
              <a:gdLst>
                <a:gd name="connsiteX0" fmla="*/ 359364 w 359364"/>
                <a:gd name="connsiteY0" fmla="*/ 179345 h 358690"/>
                <a:gd name="connsiteX1" fmla="*/ 179682 w 359364"/>
                <a:gd name="connsiteY1" fmla="*/ 358691 h 358690"/>
                <a:gd name="connsiteX2" fmla="*/ -1 w 359364"/>
                <a:gd name="connsiteY2" fmla="*/ 179345 h 358690"/>
                <a:gd name="connsiteX3" fmla="*/ 179682 w 359364"/>
                <a:gd name="connsiteY3" fmla="*/ 0 h 358690"/>
                <a:gd name="connsiteX4" fmla="*/ 359364 w 359364"/>
                <a:gd name="connsiteY4" fmla="*/ 179345 h 35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364" h="358690">
                  <a:moveTo>
                    <a:pt x="359364" y="179345"/>
                  </a:moveTo>
                  <a:cubicBezTo>
                    <a:pt x="359364" y="278395"/>
                    <a:pt x="278918" y="358691"/>
                    <a:pt x="179682" y="358691"/>
                  </a:cubicBezTo>
                  <a:cubicBezTo>
                    <a:pt x="80446" y="358691"/>
                    <a:pt x="-1" y="278395"/>
                    <a:pt x="-1" y="179345"/>
                  </a:cubicBezTo>
                  <a:cubicBezTo>
                    <a:pt x="-1" y="80296"/>
                    <a:pt x="80446" y="0"/>
                    <a:pt x="179682" y="0"/>
                  </a:cubicBezTo>
                  <a:cubicBezTo>
                    <a:pt x="278918" y="0"/>
                    <a:pt x="359364" y="80296"/>
                    <a:pt x="359364" y="179345"/>
                  </a:cubicBezTo>
                  <a:close/>
                </a:path>
              </a:pathLst>
            </a:custGeom>
            <a:solidFill>
              <a:srgbClr val="4498FF"/>
            </a:solidFill>
            <a:ln w="10288" cap="flat">
              <a:noFill/>
              <a:prstDash val="solid"/>
              <a:miter/>
            </a:ln>
          </p:spPr>
          <p:txBody>
            <a:bodyPr rtlCol="0" anchor="ctr"/>
            <a:lstStyle/>
            <a:p>
              <a:endParaRPr lang="en-US"/>
            </a:p>
          </p:txBody>
        </p:sp>
        <p:sp>
          <p:nvSpPr>
            <p:cNvPr id="391" name="Freeform 390">
              <a:extLst>
                <a:ext uri="{FF2B5EF4-FFF2-40B4-BE49-F238E27FC236}">
                  <a16:creationId xmlns:a16="http://schemas.microsoft.com/office/drawing/2014/main" id="{87109641-B861-6D80-CFDF-30BC6003B4A8}"/>
                </a:ext>
              </a:extLst>
            </p:cNvPr>
            <p:cNvSpPr/>
            <p:nvPr/>
          </p:nvSpPr>
          <p:spPr>
            <a:xfrm>
              <a:off x="7981630" y="2529265"/>
              <a:ext cx="171861" cy="171538"/>
            </a:xfrm>
            <a:custGeom>
              <a:avLst/>
              <a:gdLst>
                <a:gd name="connsiteX0" fmla="*/ 171861 w 171861"/>
                <a:gd name="connsiteY0" fmla="*/ 85769 h 171538"/>
                <a:gd name="connsiteX1" fmla="*/ 85931 w 171861"/>
                <a:gd name="connsiteY1" fmla="*/ 171539 h 171538"/>
                <a:gd name="connsiteX2" fmla="*/ 1 w 171861"/>
                <a:gd name="connsiteY2" fmla="*/ 85769 h 171538"/>
                <a:gd name="connsiteX3" fmla="*/ 85931 w 171861"/>
                <a:gd name="connsiteY3" fmla="*/ 0 h 171538"/>
                <a:gd name="connsiteX4" fmla="*/ 171861 w 171861"/>
                <a:gd name="connsiteY4" fmla="*/ 85769 h 171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61" h="171538">
                  <a:moveTo>
                    <a:pt x="171861" y="85769"/>
                  </a:moveTo>
                  <a:cubicBezTo>
                    <a:pt x="171861" y="133139"/>
                    <a:pt x="133389" y="171539"/>
                    <a:pt x="85931" y="171539"/>
                  </a:cubicBezTo>
                  <a:cubicBezTo>
                    <a:pt x="38473" y="171539"/>
                    <a:pt x="1" y="133139"/>
                    <a:pt x="1" y="85769"/>
                  </a:cubicBezTo>
                  <a:cubicBezTo>
                    <a:pt x="1" y="38400"/>
                    <a:pt x="38473" y="0"/>
                    <a:pt x="85931" y="0"/>
                  </a:cubicBezTo>
                  <a:cubicBezTo>
                    <a:pt x="133389" y="0"/>
                    <a:pt x="171861" y="38400"/>
                    <a:pt x="171861" y="85769"/>
                  </a:cubicBezTo>
                  <a:close/>
                </a:path>
              </a:pathLst>
            </a:custGeom>
            <a:solidFill>
              <a:srgbClr val="FFFFFF"/>
            </a:solidFill>
            <a:ln w="10288" cap="flat">
              <a:noFill/>
              <a:prstDash val="solid"/>
              <a:miter/>
            </a:ln>
          </p:spPr>
          <p:txBody>
            <a:bodyPr rtlCol="0" anchor="ctr"/>
            <a:lstStyle/>
            <a:p>
              <a:endParaRPr lang="en-US"/>
            </a:p>
          </p:txBody>
        </p:sp>
      </p:grpSp>
      <p:sp>
        <p:nvSpPr>
          <p:cNvPr id="392" name="Rectangle 391">
            <a:extLst>
              <a:ext uri="{FF2B5EF4-FFF2-40B4-BE49-F238E27FC236}">
                <a16:creationId xmlns:a16="http://schemas.microsoft.com/office/drawing/2014/main" id="{F78CB055-0A45-FD94-8A84-138D47239CF2}"/>
              </a:ext>
            </a:extLst>
          </p:cNvPr>
          <p:cNvSpPr/>
          <p:nvPr/>
        </p:nvSpPr>
        <p:spPr>
          <a:xfrm>
            <a:off x="7812833" y="3257222"/>
            <a:ext cx="3400607" cy="2008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indent="-184150">
              <a:lnSpc>
                <a:spcPct val="120000"/>
              </a:lnSpc>
              <a:buFont typeface="Arial" panose="020B0604020202020204" pitchFamily="34" charset="0"/>
              <a:buChar char="•"/>
            </a:pPr>
            <a:endParaRPr lang="en-US" sz="1400" dirty="0">
              <a:solidFill>
                <a:srgbClr val="162E45"/>
              </a:solidFill>
              <a:latin typeface="Arial" panose="020B0604020202020204" pitchFamily="34" charset="0"/>
              <a:cs typeface="Arial" panose="020B0604020202020204" pitchFamily="34" charset="0"/>
            </a:endParaRP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Same sites, investigators and  endpoints as Part B of Study 1</a:t>
            </a:r>
          </a:p>
        </p:txBody>
      </p:sp>
      <p:sp>
        <p:nvSpPr>
          <p:cNvPr id="393" name="Rectangle 392">
            <a:extLst>
              <a:ext uri="{FF2B5EF4-FFF2-40B4-BE49-F238E27FC236}">
                <a16:creationId xmlns:a16="http://schemas.microsoft.com/office/drawing/2014/main" id="{F36A4D4E-9546-D4BB-FC8C-D7CF6748DFEE}"/>
              </a:ext>
            </a:extLst>
          </p:cNvPr>
          <p:cNvSpPr/>
          <p:nvPr/>
        </p:nvSpPr>
        <p:spPr>
          <a:xfrm>
            <a:off x="4001121" y="3257222"/>
            <a:ext cx="3400607" cy="2008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Single Arm Study in adult NS subjects</a:t>
            </a: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High dose of QRX003 being tested</a:t>
            </a: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No Placebo</a:t>
            </a: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Dosing frequency increased to twice daily and study size to 20 subjects</a:t>
            </a: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QRX003 being assessed as adjuvant therapy</a:t>
            </a:r>
          </a:p>
        </p:txBody>
      </p:sp>
      <p:sp>
        <p:nvSpPr>
          <p:cNvPr id="394" name="Rectangle 393">
            <a:extLst>
              <a:ext uri="{FF2B5EF4-FFF2-40B4-BE49-F238E27FC236}">
                <a16:creationId xmlns:a16="http://schemas.microsoft.com/office/drawing/2014/main" id="{F1C24D2D-84A4-B24A-CD96-E3B3DC87282D}"/>
              </a:ext>
            </a:extLst>
          </p:cNvPr>
          <p:cNvSpPr/>
          <p:nvPr/>
        </p:nvSpPr>
        <p:spPr>
          <a:xfrm>
            <a:off x="939422" y="3257222"/>
            <a:ext cx="2379131" cy="2008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All subjects must be currently treated with off-label systemic therapy</a:t>
            </a: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Subjects will remain on systemic therapy throughout 12-week study</a:t>
            </a:r>
          </a:p>
          <a:p>
            <a:pPr marL="184150" indent="-184150">
              <a:lnSpc>
                <a:spcPct val="120000"/>
              </a:lnSpc>
              <a:buFont typeface="Arial" panose="020B0604020202020204" pitchFamily="34" charset="0"/>
              <a:buChar char="•"/>
            </a:pPr>
            <a:r>
              <a:rPr lang="en-US" sz="1400" dirty="0">
                <a:solidFill>
                  <a:srgbClr val="162E45"/>
                </a:solidFill>
                <a:latin typeface="Arial" panose="020B0604020202020204" pitchFamily="34" charset="0"/>
                <a:cs typeface="Arial" panose="020B0604020202020204" pitchFamily="34" charset="0"/>
              </a:rPr>
              <a:t>Initially dosed once-daily</a:t>
            </a:r>
          </a:p>
        </p:txBody>
      </p:sp>
      <p:sp>
        <p:nvSpPr>
          <p:cNvPr id="3" name="TextBox 2">
            <a:extLst>
              <a:ext uri="{FF2B5EF4-FFF2-40B4-BE49-F238E27FC236}">
                <a16:creationId xmlns:a16="http://schemas.microsoft.com/office/drawing/2014/main" id="{7FA59FE1-0788-43BC-2DE3-370097EBCF9C}"/>
              </a:ext>
            </a:extLst>
          </p:cNvPr>
          <p:cNvSpPr txBox="1"/>
          <p:nvPr/>
        </p:nvSpPr>
        <p:spPr>
          <a:xfrm>
            <a:off x="955497" y="5440789"/>
            <a:ext cx="10657965" cy="461665"/>
          </a:xfrm>
          <a:prstGeom prst="rect">
            <a:avLst/>
          </a:prstGeom>
          <a:solidFill>
            <a:srgbClr val="00B0F0"/>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Positive results for first 6 subjects.  Clean safety profile to-date.</a:t>
            </a:r>
          </a:p>
        </p:txBody>
      </p:sp>
    </p:spTree>
    <p:extLst>
      <p:ext uri="{BB962C8B-B14F-4D97-AF65-F5344CB8AC3E}">
        <p14:creationId xmlns:p14="http://schemas.microsoft.com/office/powerpoint/2010/main" val="2420696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3D2D-C873-EBD6-960C-3204D0DF98DA}"/>
              </a:ext>
            </a:extLst>
          </p:cNvPr>
          <p:cNvSpPr>
            <a:spLocks noGrp="1"/>
          </p:cNvSpPr>
          <p:nvPr>
            <p:ph type="title"/>
          </p:nvPr>
        </p:nvSpPr>
        <p:spPr/>
        <p:txBody>
          <a:bodyPr/>
          <a:lstStyle/>
          <a:p>
            <a:r>
              <a:rPr lang="en-US" dirty="0"/>
              <a:t>Initial Open Label Data</a:t>
            </a:r>
          </a:p>
        </p:txBody>
      </p:sp>
      <p:sp>
        <p:nvSpPr>
          <p:cNvPr id="3" name="Content Placeholder 2">
            <a:extLst>
              <a:ext uri="{FF2B5EF4-FFF2-40B4-BE49-F238E27FC236}">
                <a16:creationId xmlns:a16="http://schemas.microsoft.com/office/drawing/2014/main" id="{51F42DD3-866F-4E36-50D9-0884749D96B6}"/>
              </a:ext>
            </a:extLst>
          </p:cNvPr>
          <p:cNvSpPr>
            <a:spLocks noGrp="1"/>
          </p:cNvSpPr>
          <p:nvPr>
            <p:ph idx="1"/>
          </p:nvPr>
        </p:nvSpPr>
        <p:spPr/>
        <p:txBody>
          <a:bodyPr/>
          <a:lstStyle/>
          <a:p>
            <a:endParaRPr lang="en-US" dirty="0"/>
          </a:p>
          <a:p>
            <a:r>
              <a:rPr lang="en-US" dirty="0"/>
              <a:t>Results from 6 subjects who have completed treatment to date</a:t>
            </a:r>
          </a:p>
          <a:p>
            <a:r>
              <a:rPr lang="en-US" dirty="0"/>
              <a:t>All subjects were dosed once-daily with 4% QRX003 in conjunction with off-label systemic therapy</a:t>
            </a:r>
          </a:p>
          <a:p>
            <a:r>
              <a:rPr lang="en-US" dirty="0"/>
              <a:t>Following clearance by FDA, going forward all subjects will be dosed twice-daily with 4% QRX003 in conjunction with off-label systemic therapy</a:t>
            </a:r>
          </a:p>
          <a:p>
            <a:r>
              <a:rPr lang="en-US" dirty="0"/>
              <a:t>Data presented for pruritis, IGA/M-IASI, PASA</a:t>
            </a:r>
          </a:p>
          <a:p>
            <a:r>
              <a:rPr lang="en-US" dirty="0"/>
              <a:t>Positive safety signals across both ongoing studies</a:t>
            </a:r>
          </a:p>
        </p:txBody>
      </p:sp>
      <p:sp>
        <p:nvSpPr>
          <p:cNvPr id="4" name="Slide Number Placeholder 3">
            <a:extLst>
              <a:ext uri="{FF2B5EF4-FFF2-40B4-BE49-F238E27FC236}">
                <a16:creationId xmlns:a16="http://schemas.microsoft.com/office/drawing/2014/main" id="{16C6D482-D702-312A-32F7-E4994FBC3BA2}"/>
              </a:ext>
            </a:extLst>
          </p:cNvPr>
          <p:cNvSpPr>
            <a:spLocks noGrp="1"/>
          </p:cNvSpPr>
          <p:nvPr>
            <p:ph type="sldNum" sz="quarter" idx="12"/>
          </p:nvPr>
        </p:nvSpPr>
        <p:spPr/>
        <p:txBody>
          <a:bodyPr/>
          <a:lstStyle/>
          <a:p>
            <a:fld id="{971B8654-0171-E24E-BFE5-7C8099E7777A}" type="slidenum">
              <a:rPr lang="en-US" smtClean="0"/>
              <a:pPr/>
              <a:t>12</a:t>
            </a:fld>
            <a:endParaRPr lang="en-US" dirty="0"/>
          </a:p>
        </p:txBody>
      </p:sp>
    </p:spTree>
    <p:extLst>
      <p:ext uri="{BB962C8B-B14F-4D97-AF65-F5344CB8AC3E}">
        <p14:creationId xmlns:p14="http://schemas.microsoft.com/office/powerpoint/2010/main" val="1291915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5021-11EA-542D-6BC7-84A65E6DD5CD}"/>
              </a:ext>
            </a:extLst>
          </p:cNvPr>
          <p:cNvSpPr>
            <a:spLocks noGrp="1"/>
          </p:cNvSpPr>
          <p:nvPr>
            <p:ph type="title"/>
          </p:nvPr>
        </p:nvSpPr>
        <p:spPr/>
        <p:txBody>
          <a:bodyPr>
            <a:normAutofit fontScale="90000"/>
          </a:bodyPr>
          <a:lstStyle/>
          <a:p>
            <a:r>
              <a:rPr lang="en-US" dirty="0"/>
              <a:t>Initial Open Label Data On Completion of Dosing</a:t>
            </a:r>
          </a:p>
        </p:txBody>
      </p:sp>
      <p:sp>
        <p:nvSpPr>
          <p:cNvPr id="3" name="Content Placeholder 2">
            <a:extLst>
              <a:ext uri="{FF2B5EF4-FFF2-40B4-BE49-F238E27FC236}">
                <a16:creationId xmlns:a16="http://schemas.microsoft.com/office/drawing/2014/main" id="{2B9D0EFE-32A4-61C7-13B3-0B8980B6760E}"/>
              </a:ext>
            </a:extLst>
          </p:cNvPr>
          <p:cNvSpPr>
            <a:spLocks noGrp="1"/>
          </p:cNvSpPr>
          <p:nvPr>
            <p:ph idx="1"/>
          </p:nvPr>
        </p:nvSpPr>
        <p:spPr/>
        <p:txBody>
          <a:bodyPr>
            <a:normAutofit fontScale="92500" lnSpcReduction="10000"/>
          </a:bodyPr>
          <a:lstStyle/>
          <a:p>
            <a:r>
              <a:rPr lang="en-US" sz="3000" dirty="0"/>
              <a:t>Pruritis:</a:t>
            </a:r>
          </a:p>
          <a:p>
            <a:pPr lvl="1"/>
            <a:r>
              <a:rPr lang="en-US" sz="2600" dirty="0"/>
              <a:t>5 subjects reported absence of or negligible pruritis</a:t>
            </a:r>
          </a:p>
          <a:p>
            <a:pPr lvl="1"/>
            <a:r>
              <a:rPr lang="en-US" sz="2600" dirty="0"/>
              <a:t>1 subject unchanged</a:t>
            </a:r>
          </a:p>
          <a:p>
            <a:r>
              <a:rPr lang="en-US" sz="3000" dirty="0"/>
              <a:t>IGA/M-IASI</a:t>
            </a:r>
          </a:p>
          <a:p>
            <a:pPr lvl="1"/>
            <a:r>
              <a:rPr lang="en-US" sz="2600" dirty="0"/>
              <a:t>3 subjects demonstrated improvement on completion</a:t>
            </a:r>
          </a:p>
          <a:p>
            <a:pPr lvl="1"/>
            <a:r>
              <a:rPr lang="en-US" sz="2600" dirty="0"/>
              <a:t>3 subjects showed improvement during study</a:t>
            </a:r>
          </a:p>
          <a:p>
            <a:r>
              <a:rPr lang="en-US" sz="3000" dirty="0"/>
              <a:t>PASA: </a:t>
            </a:r>
          </a:p>
          <a:p>
            <a:pPr lvl="1"/>
            <a:r>
              <a:rPr lang="en-US" sz="2600" dirty="0"/>
              <a:t>Positive feedback across a number </a:t>
            </a:r>
            <a:r>
              <a:rPr lang="en-US" sz="2600"/>
              <a:t>of metrics including</a:t>
            </a:r>
            <a:r>
              <a:rPr lang="en-US" sz="2600" dirty="0"/>
              <a:t>: ease of use, time to start working, overall satisfaction, lack of </a:t>
            </a:r>
            <a:r>
              <a:rPr lang="en-US" sz="2600"/>
              <a:t>side effects</a:t>
            </a:r>
            <a:endParaRPr lang="en-US" sz="2600" dirty="0"/>
          </a:p>
          <a:p>
            <a:pPr marL="0" indent="0">
              <a:buNone/>
            </a:pPr>
            <a:endParaRPr lang="en-US" dirty="0"/>
          </a:p>
          <a:p>
            <a:pPr marL="0" indent="0">
              <a:buNone/>
            </a:pPr>
            <a:endParaRPr lang="en-US" dirty="0"/>
          </a:p>
          <a:p>
            <a:pPr marL="0" indent="0">
              <a:buNone/>
            </a:pPr>
            <a:r>
              <a:rPr lang="en-US" sz="1900" dirty="0"/>
              <a:t>*All data reported is change from baseline</a:t>
            </a:r>
          </a:p>
        </p:txBody>
      </p:sp>
      <p:sp>
        <p:nvSpPr>
          <p:cNvPr id="4" name="Slide Number Placeholder 3">
            <a:extLst>
              <a:ext uri="{FF2B5EF4-FFF2-40B4-BE49-F238E27FC236}">
                <a16:creationId xmlns:a16="http://schemas.microsoft.com/office/drawing/2014/main" id="{52613B7B-38EF-5ADC-EA31-0522B43DC7FF}"/>
              </a:ext>
            </a:extLst>
          </p:cNvPr>
          <p:cNvSpPr>
            <a:spLocks noGrp="1"/>
          </p:cNvSpPr>
          <p:nvPr>
            <p:ph type="sldNum" sz="quarter" idx="12"/>
          </p:nvPr>
        </p:nvSpPr>
        <p:spPr/>
        <p:txBody>
          <a:bodyPr/>
          <a:lstStyle/>
          <a:p>
            <a:fld id="{971B8654-0171-E24E-BFE5-7C8099E7777A}" type="slidenum">
              <a:rPr lang="en-US" smtClean="0"/>
              <a:pPr/>
              <a:t>13</a:t>
            </a:fld>
            <a:endParaRPr lang="en-US" dirty="0"/>
          </a:p>
        </p:txBody>
      </p:sp>
    </p:spTree>
    <p:extLst>
      <p:ext uri="{BB962C8B-B14F-4D97-AF65-F5344CB8AC3E}">
        <p14:creationId xmlns:p14="http://schemas.microsoft.com/office/powerpoint/2010/main" val="3716204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CEFBC-B175-3695-1F37-41A1B3ADEE4A}"/>
              </a:ext>
            </a:extLst>
          </p:cNvPr>
          <p:cNvSpPr>
            <a:spLocks noGrp="1"/>
          </p:cNvSpPr>
          <p:nvPr>
            <p:ph type="title"/>
          </p:nvPr>
        </p:nvSpPr>
        <p:spPr/>
        <p:txBody>
          <a:bodyPr/>
          <a:lstStyle/>
          <a:p>
            <a:r>
              <a:rPr lang="en-US" dirty="0"/>
              <a:t>Highly Attractive Commercial Opportunity</a:t>
            </a:r>
          </a:p>
        </p:txBody>
      </p:sp>
      <p:sp>
        <p:nvSpPr>
          <p:cNvPr id="4" name="Slide Number Placeholder 3">
            <a:extLst>
              <a:ext uri="{FF2B5EF4-FFF2-40B4-BE49-F238E27FC236}">
                <a16:creationId xmlns:a16="http://schemas.microsoft.com/office/drawing/2014/main" id="{AC9C6103-9FC3-D2C0-3856-38F9205B7CDC}"/>
              </a:ext>
            </a:extLst>
          </p:cNvPr>
          <p:cNvSpPr>
            <a:spLocks noGrp="1"/>
          </p:cNvSpPr>
          <p:nvPr>
            <p:ph type="sldNum" sz="quarter" idx="12"/>
          </p:nvPr>
        </p:nvSpPr>
        <p:spPr/>
        <p:txBody>
          <a:bodyPr/>
          <a:lstStyle/>
          <a:p>
            <a:fld id="{971B8654-0171-E24E-BFE5-7C8099E7777A}" type="slidenum">
              <a:rPr lang="en-US" smtClean="0"/>
              <a:pPr/>
              <a:t>14</a:t>
            </a:fld>
            <a:endParaRPr lang="en-US" dirty="0"/>
          </a:p>
        </p:txBody>
      </p:sp>
      <p:sp>
        <p:nvSpPr>
          <p:cNvPr id="8" name="Freeform 7">
            <a:extLst>
              <a:ext uri="{FF2B5EF4-FFF2-40B4-BE49-F238E27FC236}">
                <a16:creationId xmlns:a16="http://schemas.microsoft.com/office/drawing/2014/main" id="{A5B6E442-5B6F-090F-2218-B085DDB7AA12}"/>
              </a:ext>
            </a:extLst>
          </p:cNvPr>
          <p:cNvSpPr/>
          <p:nvPr/>
        </p:nvSpPr>
        <p:spPr>
          <a:xfrm>
            <a:off x="976940" y="1634345"/>
            <a:ext cx="4047904" cy="1405908"/>
          </a:xfrm>
          <a:custGeom>
            <a:avLst/>
            <a:gdLst>
              <a:gd name="connsiteX0" fmla="*/ 3943902 w 4047904"/>
              <a:gd name="connsiteY0" fmla="*/ 0 h 1089333"/>
              <a:gd name="connsiteX1" fmla="*/ 4047905 w 4047904"/>
              <a:gd name="connsiteY1" fmla="*/ 103796 h 1089333"/>
              <a:gd name="connsiteX2" fmla="*/ 4047905 w 4047904"/>
              <a:gd name="connsiteY2" fmla="*/ 985538 h 1089333"/>
              <a:gd name="connsiteX3" fmla="*/ 3943902 w 4047904"/>
              <a:gd name="connsiteY3" fmla="*/ 1089334 h 1089333"/>
              <a:gd name="connsiteX4" fmla="*/ 104003 w 4047904"/>
              <a:gd name="connsiteY4" fmla="*/ 1089334 h 1089333"/>
              <a:gd name="connsiteX5" fmla="*/ 0 w 4047904"/>
              <a:gd name="connsiteY5" fmla="*/ 985538 h 1089333"/>
              <a:gd name="connsiteX6" fmla="*/ 0 w 4047904"/>
              <a:gd name="connsiteY6" fmla="*/ 103795 h 1089333"/>
              <a:gd name="connsiteX7" fmla="*/ 104003 w 4047904"/>
              <a:gd name="connsiteY7" fmla="*/ 0 h 10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7904" h="1089333">
                <a:moveTo>
                  <a:pt x="3943902" y="0"/>
                </a:moveTo>
                <a:cubicBezTo>
                  <a:pt x="4001341" y="0"/>
                  <a:pt x="4047905" y="46471"/>
                  <a:pt x="4047905" y="103796"/>
                </a:cubicBezTo>
                <a:lnTo>
                  <a:pt x="4047905" y="985538"/>
                </a:lnTo>
                <a:cubicBezTo>
                  <a:pt x="4047905" y="1042863"/>
                  <a:pt x="4001341" y="1089334"/>
                  <a:pt x="3943902" y="1089334"/>
                </a:cubicBezTo>
                <a:lnTo>
                  <a:pt x="104003" y="1089334"/>
                </a:lnTo>
                <a:cubicBezTo>
                  <a:pt x="46564" y="1089334"/>
                  <a:pt x="0" y="1042863"/>
                  <a:pt x="0" y="985538"/>
                </a:cubicBezTo>
                <a:lnTo>
                  <a:pt x="0" y="103795"/>
                </a:lnTo>
                <a:cubicBezTo>
                  <a:pt x="0" y="46471"/>
                  <a:pt x="46564" y="0"/>
                  <a:pt x="104003" y="0"/>
                </a:cubicBezTo>
                <a:close/>
              </a:path>
            </a:pathLst>
          </a:custGeom>
          <a:solidFill>
            <a:srgbClr val="E2F0FB"/>
          </a:solidFill>
          <a:ln w="1039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90CAB4C-0D83-5FCC-2AA0-02DB331D5505}"/>
              </a:ext>
            </a:extLst>
          </p:cNvPr>
          <p:cNvSpPr/>
          <p:nvPr/>
        </p:nvSpPr>
        <p:spPr>
          <a:xfrm>
            <a:off x="838200" y="1505016"/>
            <a:ext cx="723861" cy="722416"/>
          </a:xfrm>
          <a:custGeom>
            <a:avLst/>
            <a:gdLst>
              <a:gd name="connsiteX0" fmla="*/ 723862 w 723861"/>
              <a:gd name="connsiteY0" fmla="*/ 361208 h 722416"/>
              <a:gd name="connsiteX1" fmla="*/ 361931 w 723861"/>
              <a:gd name="connsiteY1" fmla="*/ 722417 h 722416"/>
              <a:gd name="connsiteX2" fmla="*/ 0 w 723861"/>
              <a:gd name="connsiteY2" fmla="*/ 361208 h 722416"/>
              <a:gd name="connsiteX3" fmla="*/ 361931 w 723861"/>
              <a:gd name="connsiteY3" fmla="*/ 0 h 722416"/>
              <a:gd name="connsiteX4" fmla="*/ 723862 w 723861"/>
              <a:gd name="connsiteY4" fmla="*/ 361208 h 722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61" h="722416">
                <a:moveTo>
                  <a:pt x="723862" y="361208"/>
                </a:moveTo>
                <a:cubicBezTo>
                  <a:pt x="723862" y="560698"/>
                  <a:pt x="561820" y="722417"/>
                  <a:pt x="361931" y="722417"/>
                </a:cubicBezTo>
                <a:cubicBezTo>
                  <a:pt x="162042" y="722417"/>
                  <a:pt x="0" y="560698"/>
                  <a:pt x="0" y="361208"/>
                </a:cubicBezTo>
                <a:cubicBezTo>
                  <a:pt x="0" y="161718"/>
                  <a:pt x="162042" y="0"/>
                  <a:pt x="361931" y="0"/>
                </a:cubicBezTo>
                <a:cubicBezTo>
                  <a:pt x="561820" y="0"/>
                  <a:pt x="723862" y="161718"/>
                  <a:pt x="723862" y="361208"/>
                </a:cubicBezTo>
                <a:close/>
              </a:path>
            </a:pathLst>
          </a:custGeom>
          <a:solidFill>
            <a:srgbClr val="FFFFFF"/>
          </a:solidFill>
          <a:ln w="1039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B77B113-9A7B-427A-D293-957A7E96C075}"/>
              </a:ext>
            </a:extLst>
          </p:cNvPr>
          <p:cNvSpPr/>
          <p:nvPr/>
        </p:nvSpPr>
        <p:spPr>
          <a:xfrm>
            <a:off x="883857" y="1550673"/>
            <a:ext cx="632650" cy="631193"/>
          </a:xfrm>
          <a:custGeom>
            <a:avLst/>
            <a:gdLst>
              <a:gd name="connsiteX0" fmla="*/ 539984 w 632650"/>
              <a:gd name="connsiteY0" fmla="*/ 538816 h 631193"/>
              <a:gd name="connsiteX1" fmla="*/ 539984 w 632650"/>
              <a:gd name="connsiteY1" fmla="*/ 92495 h 631193"/>
              <a:gd name="connsiteX2" fmla="*/ 92667 w 632650"/>
              <a:gd name="connsiteY2" fmla="*/ 92391 h 631193"/>
              <a:gd name="connsiteX3" fmla="*/ 92667 w 632650"/>
              <a:gd name="connsiteY3" fmla="*/ 538712 h 631193"/>
              <a:gd name="connsiteX4" fmla="*/ 539880 w 632650"/>
              <a:gd name="connsiteY4" fmla="*/ 538712 h 631193"/>
              <a:gd name="connsiteX5" fmla="*/ 202910 w 632650"/>
              <a:gd name="connsiteY5" fmla="*/ 267390 h 631193"/>
              <a:gd name="connsiteX6" fmla="*/ 274048 w 632650"/>
              <a:gd name="connsiteY6" fmla="*/ 338386 h 631193"/>
              <a:gd name="connsiteX7" fmla="*/ 429845 w 632650"/>
              <a:gd name="connsiteY7" fmla="*/ 183004 h 631193"/>
              <a:gd name="connsiteX8" fmla="*/ 484966 w 632650"/>
              <a:gd name="connsiteY8" fmla="*/ 238016 h 631193"/>
              <a:gd name="connsiteX9" fmla="*/ 329274 w 632650"/>
              <a:gd name="connsiteY9" fmla="*/ 393398 h 631193"/>
              <a:gd name="connsiteX10" fmla="*/ 274048 w 632650"/>
              <a:gd name="connsiteY10" fmla="*/ 448410 h 631193"/>
              <a:gd name="connsiteX11" fmla="*/ 218927 w 632650"/>
              <a:gd name="connsiteY11" fmla="*/ 393398 h 631193"/>
              <a:gd name="connsiteX12" fmla="*/ 147788 w 632650"/>
              <a:gd name="connsiteY12" fmla="*/ 322402 h 631193"/>
              <a:gd name="connsiteX13" fmla="*/ 202910 w 632650"/>
              <a:gd name="connsiteY13" fmla="*/ 267390 h 63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650" h="631193">
                <a:moveTo>
                  <a:pt x="539984" y="538816"/>
                </a:moveTo>
                <a:cubicBezTo>
                  <a:pt x="663540" y="415506"/>
                  <a:pt x="663540" y="215700"/>
                  <a:pt x="539984" y="92495"/>
                </a:cubicBezTo>
                <a:cubicBezTo>
                  <a:pt x="416428" y="-30814"/>
                  <a:pt x="216222" y="-30814"/>
                  <a:pt x="92667" y="92391"/>
                </a:cubicBezTo>
                <a:cubicBezTo>
                  <a:pt x="-30889" y="215700"/>
                  <a:pt x="-30889" y="415506"/>
                  <a:pt x="92667" y="538712"/>
                </a:cubicBezTo>
                <a:cubicBezTo>
                  <a:pt x="216222" y="662021"/>
                  <a:pt x="416532" y="662021"/>
                  <a:pt x="539880" y="538712"/>
                </a:cubicBezTo>
                <a:close/>
                <a:moveTo>
                  <a:pt x="202910" y="267390"/>
                </a:moveTo>
                <a:lnTo>
                  <a:pt x="274048" y="338386"/>
                </a:lnTo>
                <a:lnTo>
                  <a:pt x="429845" y="183004"/>
                </a:lnTo>
                <a:lnTo>
                  <a:pt x="484966" y="238016"/>
                </a:lnTo>
                <a:lnTo>
                  <a:pt x="329274" y="393398"/>
                </a:lnTo>
                <a:lnTo>
                  <a:pt x="274048" y="448410"/>
                </a:lnTo>
                <a:lnTo>
                  <a:pt x="218927" y="393398"/>
                </a:lnTo>
                <a:lnTo>
                  <a:pt x="147788" y="322402"/>
                </a:lnTo>
                <a:lnTo>
                  <a:pt x="202910" y="267390"/>
                </a:lnTo>
                <a:close/>
              </a:path>
            </a:pathLst>
          </a:custGeom>
          <a:solidFill>
            <a:srgbClr val="4498FF"/>
          </a:solidFill>
          <a:ln w="1039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70C26AC-5B6E-F477-A672-3988DECA4FFD}"/>
              </a:ext>
            </a:extLst>
          </p:cNvPr>
          <p:cNvSpPr/>
          <p:nvPr/>
        </p:nvSpPr>
        <p:spPr>
          <a:xfrm>
            <a:off x="976940" y="3429000"/>
            <a:ext cx="4047904" cy="2018198"/>
          </a:xfrm>
          <a:custGeom>
            <a:avLst/>
            <a:gdLst>
              <a:gd name="connsiteX0" fmla="*/ 3932877 w 4047904"/>
              <a:gd name="connsiteY0" fmla="*/ 0 h 1888870"/>
              <a:gd name="connsiteX1" fmla="*/ 4047905 w 4047904"/>
              <a:gd name="connsiteY1" fmla="*/ 114798 h 1888870"/>
              <a:gd name="connsiteX2" fmla="*/ 4047905 w 4047904"/>
              <a:gd name="connsiteY2" fmla="*/ 1774073 h 1888870"/>
              <a:gd name="connsiteX3" fmla="*/ 3932877 w 4047904"/>
              <a:gd name="connsiteY3" fmla="*/ 1888871 h 1888870"/>
              <a:gd name="connsiteX4" fmla="*/ 115027 w 4047904"/>
              <a:gd name="connsiteY4" fmla="*/ 1888871 h 1888870"/>
              <a:gd name="connsiteX5" fmla="*/ 0 w 4047904"/>
              <a:gd name="connsiteY5" fmla="*/ 1774073 h 1888870"/>
              <a:gd name="connsiteX6" fmla="*/ 0 w 4047904"/>
              <a:gd name="connsiteY6" fmla="*/ 114798 h 1888870"/>
              <a:gd name="connsiteX7" fmla="*/ 115027 w 4047904"/>
              <a:gd name="connsiteY7" fmla="*/ 0 h 188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7904" h="1888870">
                <a:moveTo>
                  <a:pt x="3932877" y="0"/>
                </a:moveTo>
                <a:cubicBezTo>
                  <a:pt x="3996405" y="0"/>
                  <a:pt x="4047905" y="51397"/>
                  <a:pt x="4047905" y="114798"/>
                </a:cubicBezTo>
                <a:lnTo>
                  <a:pt x="4047905" y="1774073"/>
                </a:lnTo>
                <a:cubicBezTo>
                  <a:pt x="4047905" y="1837474"/>
                  <a:pt x="3996405" y="1888871"/>
                  <a:pt x="3932877" y="1888871"/>
                </a:cubicBezTo>
                <a:lnTo>
                  <a:pt x="115027" y="1888871"/>
                </a:lnTo>
                <a:cubicBezTo>
                  <a:pt x="51499" y="1888871"/>
                  <a:pt x="0" y="1837474"/>
                  <a:pt x="0" y="1774073"/>
                </a:cubicBezTo>
                <a:lnTo>
                  <a:pt x="0" y="114798"/>
                </a:lnTo>
                <a:cubicBezTo>
                  <a:pt x="0" y="51397"/>
                  <a:pt x="51499" y="0"/>
                  <a:pt x="115027" y="0"/>
                </a:cubicBezTo>
                <a:close/>
              </a:path>
            </a:pathLst>
          </a:custGeom>
          <a:solidFill>
            <a:srgbClr val="E2F0FB"/>
          </a:solidFill>
          <a:ln w="1039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2896EB3-2625-720B-97BA-590E5CCDA083}"/>
              </a:ext>
            </a:extLst>
          </p:cNvPr>
          <p:cNvSpPr/>
          <p:nvPr/>
        </p:nvSpPr>
        <p:spPr>
          <a:xfrm>
            <a:off x="5293172" y="1634345"/>
            <a:ext cx="5942009" cy="1405908"/>
          </a:xfrm>
          <a:custGeom>
            <a:avLst/>
            <a:gdLst>
              <a:gd name="connsiteX0" fmla="*/ 5838006 w 5942009"/>
              <a:gd name="connsiteY0" fmla="*/ 0 h 1089333"/>
              <a:gd name="connsiteX1" fmla="*/ 5942009 w 5942009"/>
              <a:gd name="connsiteY1" fmla="*/ 103796 h 1089333"/>
              <a:gd name="connsiteX2" fmla="*/ 5942009 w 5942009"/>
              <a:gd name="connsiteY2" fmla="*/ 985538 h 1089333"/>
              <a:gd name="connsiteX3" fmla="*/ 5838006 w 5942009"/>
              <a:gd name="connsiteY3" fmla="*/ 1089334 h 1089333"/>
              <a:gd name="connsiteX4" fmla="*/ 104003 w 5942009"/>
              <a:gd name="connsiteY4" fmla="*/ 1089334 h 1089333"/>
              <a:gd name="connsiteX5" fmla="*/ 0 w 5942009"/>
              <a:gd name="connsiteY5" fmla="*/ 985538 h 1089333"/>
              <a:gd name="connsiteX6" fmla="*/ 0 w 5942009"/>
              <a:gd name="connsiteY6" fmla="*/ 103795 h 1089333"/>
              <a:gd name="connsiteX7" fmla="*/ 104003 w 5942009"/>
              <a:gd name="connsiteY7" fmla="*/ 0 h 108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2009" h="1089333">
                <a:moveTo>
                  <a:pt x="5838006" y="0"/>
                </a:moveTo>
                <a:cubicBezTo>
                  <a:pt x="5895445" y="0"/>
                  <a:pt x="5942009" y="46471"/>
                  <a:pt x="5942009" y="103796"/>
                </a:cubicBezTo>
                <a:lnTo>
                  <a:pt x="5942009" y="985538"/>
                </a:lnTo>
                <a:cubicBezTo>
                  <a:pt x="5942009" y="1042863"/>
                  <a:pt x="5895445" y="1089334"/>
                  <a:pt x="5838006" y="1089334"/>
                </a:cubicBezTo>
                <a:lnTo>
                  <a:pt x="104003" y="1089334"/>
                </a:lnTo>
                <a:cubicBezTo>
                  <a:pt x="46564" y="1089334"/>
                  <a:pt x="0" y="1042863"/>
                  <a:pt x="0" y="985538"/>
                </a:cubicBezTo>
                <a:lnTo>
                  <a:pt x="0" y="103795"/>
                </a:lnTo>
                <a:cubicBezTo>
                  <a:pt x="0" y="46471"/>
                  <a:pt x="46564" y="0"/>
                  <a:pt x="104003" y="0"/>
                </a:cubicBezTo>
                <a:close/>
              </a:path>
            </a:pathLst>
          </a:custGeom>
          <a:solidFill>
            <a:srgbClr val="E2F0FB"/>
          </a:solidFill>
          <a:ln w="1039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0A42E77-106B-D894-DACD-3F7E694A1A14}"/>
              </a:ext>
            </a:extLst>
          </p:cNvPr>
          <p:cNvSpPr/>
          <p:nvPr/>
        </p:nvSpPr>
        <p:spPr>
          <a:xfrm>
            <a:off x="5293172" y="3429000"/>
            <a:ext cx="5942009" cy="2018198"/>
          </a:xfrm>
          <a:custGeom>
            <a:avLst/>
            <a:gdLst>
              <a:gd name="connsiteX0" fmla="*/ 5826982 w 5942009"/>
              <a:gd name="connsiteY0" fmla="*/ 0 h 1888870"/>
              <a:gd name="connsiteX1" fmla="*/ 5942009 w 5942009"/>
              <a:gd name="connsiteY1" fmla="*/ 114798 h 1888870"/>
              <a:gd name="connsiteX2" fmla="*/ 5942009 w 5942009"/>
              <a:gd name="connsiteY2" fmla="*/ 1774073 h 1888870"/>
              <a:gd name="connsiteX3" fmla="*/ 5826982 w 5942009"/>
              <a:gd name="connsiteY3" fmla="*/ 1888871 h 1888870"/>
              <a:gd name="connsiteX4" fmla="*/ 115027 w 5942009"/>
              <a:gd name="connsiteY4" fmla="*/ 1888871 h 1888870"/>
              <a:gd name="connsiteX5" fmla="*/ 0 w 5942009"/>
              <a:gd name="connsiteY5" fmla="*/ 1774073 h 1888870"/>
              <a:gd name="connsiteX6" fmla="*/ 0 w 5942009"/>
              <a:gd name="connsiteY6" fmla="*/ 114798 h 1888870"/>
              <a:gd name="connsiteX7" fmla="*/ 115027 w 5942009"/>
              <a:gd name="connsiteY7" fmla="*/ 0 h 188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2009" h="1888870">
                <a:moveTo>
                  <a:pt x="5826982" y="0"/>
                </a:moveTo>
                <a:cubicBezTo>
                  <a:pt x="5890510" y="0"/>
                  <a:pt x="5942009" y="51397"/>
                  <a:pt x="5942009" y="114798"/>
                </a:cubicBezTo>
                <a:lnTo>
                  <a:pt x="5942009" y="1774073"/>
                </a:lnTo>
                <a:cubicBezTo>
                  <a:pt x="5942009" y="1837474"/>
                  <a:pt x="5890510" y="1888871"/>
                  <a:pt x="5826982" y="1888871"/>
                </a:cubicBezTo>
                <a:lnTo>
                  <a:pt x="115027" y="1888871"/>
                </a:lnTo>
                <a:cubicBezTo>
                  <a:pt x="51500" y="1888871"/>
                  <a:pt x="0" y="1837474"/>
                  <a:pt x="0" y="1774073"/>
                </a:cubicBezTo>
                <a:lnTo>
                  <a:pt x="0" y="114798"/>
                </a:lnTo>
                <a:cubicBezTo>
                  <a:pt x="0" y="51397"/>
                  <a:pt x="51500" y="0"/>
                  <a:pt x="115027" y="0"/>
                </a:cubicBezTo>
                <a:close/>
              </a:path>
            </a:pathLst>
          </a:custGeom>
          <a:solidFill>
            <a:srgbClr val="E2F0FB"/>
          </a:solidFill>
          <a:ln w="10392"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6F20A06-94AE-E86E-5864-73BDAEAB5F40}"/>
              </a:ext>
            </a:extLst>
          </p:cNvPr>
          <p:cNvSpPr/>
          <p:nvPr/>
        </p:nvSpPr>
        <p:spPr>
          <a:xfrm>
            <a:off x="838200" y="3299671"/>
            <a:ext cx="723861" cy="722416"/>
          </a:xfrm>
          <a:custGeom>
            <a:avLst/>
            <a:gdLst>
              <a:gd name="connsiteX0" fmla="*/ 723862 w 723861"/>
              <a:gd name="connsiteY0" fmla="*/ 361208 h 722416"/>
              <a:gd name="connsiteX1" fmla="*/ 361931 w 723861"/>
              <a:gd name="connsiteY1" fmla="*/ 722417 h 722416"/>
              <a:gd name="connsiteX2" fmla="*/ 0 w 723861"/>
              <a:gd name="connsiteY2" fmla="*/ 361208 h 722416"/>
              <a:gd name="connsiteX3" fmla="*/ 361931 w 723861"/>
              <a:gd name="connsiteY3" fmla="*/ 0 h 722416"/>
              <a:gd name="connsiteX4" fmla="*/ 723862 w 723861"/>
              <a:gd name="connsiteY4" fmla="*/ 361208 h 722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61" h="722416">
                <a:moveTo>
                  <a:pt x="723862" y="361208"/>
                </a:moveTo>
                <a:cubicBezTo>
                  <a:pt x="723862" y="560698"/>
                  <a:pt x="561820" y="722417"/>
                  <a:pt x="361931" y="722417"/>
                </a:cubicBezTo>
                <a:cubicBezTo>
                  <a:pt x="162042" y="722417"/>
                  <a:pt x="0" y="560698"/>
                  <a:pt x="0" y="361208"/>
                </a:cubicBezTo>
                <a:cubicBezTo>
                  <a:pt x="0" y="161718"/>
                  <a:pt x="162042" y="0"/>
                  <a:pt x="361931" y="0"/>
                </a:cubicBezTo>
                <a:cubicBezTo>
                  <a:pt x="561820" y="0"/>
                  <a:pt x="723862" y="161718"/>
                  <a:pt x="723862" y="361208"/>
                </a:cubicBezTo>
                <a:close/>
              </a:path>
            </a:pathLst>
          </a:custGeom>
          <a:solidFill>
            <a:srgbClr val="FFFFFF"/>
          </a:solidFill>
          <a:ln w="1039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EEC5A0B-437D-8041-E812-AE9F9C095977}"/>
              </a:ext>
            </a:extLst>
          </p:cNvPr>
          <p:cNvSpPr/>
          <p:nvPr/>
        </p:nvSpPr>
        <p:spPr>
          <a:xfrm>
            <a:off x="883961" y="3345237"/>
            <a:ext cx="632546" cy="631284"/>
          </a:xfrm>
          <a:custGeom>
            <a:avLst/>
            <a:gdLst>
              <a:gd name="connsiteX0" fmla="*/ 539880 w 632546"/>
              <a:gd name="connsiteY0" fmla="*/ 538803 h 631284"/>
              <a:gd name="connsiteX1" fmla="*/ 539880 w 632546"/>
              <a:gd name="connsiteY1" fmla="*/ 92482 h 631284"/>
              <a:gd name="connsiteX2" fmla="*/ 92667 w 632546"/>
              <a:gd name="connsiteY2" fmla="*/ 92482 h 631284"/>
              <a:gd name="connsiteX3" fmla="*/ 92667 w 632546"/>
              <a:gd name="connsiteY3" fmla="*/ 538803 h 631284"/>
              <a:gd name="connsiteX4" fmla="*/ 539880 w 632546"/>
              <a:gd name="connsiteY4" fmla="*/ 538803 h 631284"/>
              <a:gd name="connsiteX5" fmla="*/ 202910 w 632546"/>
              <a:gd name="connsiteY5" fmla="*/ 267377 h 631284"/>
              <a:gd name="connsiteX6" fmla="*/ 274048 w 632546"/>
              <a:gd name="connsiteY6" fmla="*/ 338373 h 631284"/>
              <a:gd name="connsiteX7" fmla="*/ 429845 w 632546"/>
              <a:gd name="connsiteY7" fmla="*/ 182992 h 631284"/>
              <a:gd name="connsiteX8" fmla="*/ 484966 w 632546"/>
              <a:gd name="connsiteY8" fmla="*/ 238003 h 631284"/>
              <a:gd name="connsiteX9" fmla="*/ 329274 w 632546"/>
              <a:gd name="connsiteY9" fmla="*/ 393385 h 631284"/>
              <a:gd name="connsiteX10" fmla="*/ 274048 w 632546"/>
              <a:gd name="connsiteY10" fmla="*/ 448397 h 631284"/>
              <a:gd name="connsiteX11" fmla="*/ 218927 w 632546"/>
              <a:gd name="connsiteY11" fmla="*/ 393385 h 631284"/>
              <a:gd name="connsiteX12" fmla="*/ 147788 w 632546"/>
              <a:gd name="connsiteY12" fmla="*/ 322389 h 631284"/>
              <a:gd name="connsiteX13" fmla="*/ 202910 w 632546"/>
              <a:gd name="connsiteY13" fmla="*/ 267377 h 63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546" h="631284">
                <a:moveTo>
                  <a:pt x="539880" y="538803"/>
                </a:moveTo>
                <a:cubicBezTo>
                  <a:pt x="663436" y="415493"/>
                  <a:pt x="663436" y="215687"/>
                  <a:pt x="539880" y="92482"/>
                </a:cubicBezTo>
                <a:cubicBezTo>
                  <a:pt x="416324" y="-30827"/>
                  <a:pt x="216118" y="-30827"/>
                  <a:pt x="92667" y="92482"/>
                </a:cubicBezTo>
                <a:cubicBezTo>
                  <a:pt x="-30889" y="215791"/>
                  <a:pt x="-30889" y="415597"/>
                  <a:pt x="92667" y="538803"/>
                </a:cubicBezTo>
                <a:cubicBezTo>
                  <a:pt x="216222" y="662112"/>
                  <a:pt x="416532" y="662112"/>
                  <a:pt x="539880" y="538803"/>
                </a:cubicBezTo>
                <a:close/>
                <a:moveTo>
                  <a:pt x="202910" y="267377"/>
                </a:moveTo>
                <a:lnTo>
                  <a:pt x="274048" y="338373"/>
                </a:lnTo>
                <a:lnTo>
                  <a:pt x="429845" y="182992"/>
                </a:lnTo>
                <a:lnTo>
                  <a:pt x="484966" y="238003"/>
                </a:lnTo>
                <a:lnTo>
                  <a:pt x="329274" y="393385"/>
                </a:lnTo>
                <a:lnTo>
                  <a:pt x="274048" y="448397"/>
                </a:lnTo>
                <a:lnTo>
                  <a:pt x="218927" y="393385"/>
                </a:lnTo>
                <a:lnTo>
                  <a:pt x="147788" y="322389"/>
                </a:lnTo>
                <a:lnTo>
                  <a:pt x="202910" y="267377"/>
                </a:lnTo>
                <a:close/>
              </a:path>
            </a:pathLst>
          </a:custGeom>
          <a:solidFill>
            <a:srgbClr val="4498FF"/>
          </a:solidFill>
          <a:ln w="10392"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85135D4-8673-D363-E054-CFCCEB5B0A6C}"/>
              </a:ext>
            </a:extLst>
          </p:cNvPr>
          <p:cNvSpPr/>
          <p:nvPr/>
        </p:nvSpPr>
        <p:spPr>
          <a:xfrm>
            <a:off x="5154536" y="1505016"/>
            <a:ext cx="723861" cy="722416"/>
          </a:xfrm>
          <a:custGeom>
            <a:avLst/>
            <a:gdLst>
              <a:gd name="connsiteX0" fmla="*/ 723862 w 723861"/>
              <a:gd name="connsiteY0" fmla="*/ 361208 h 722416"/>
              <a:gd name="connsiteX1" fmla="*/ 361931 w 723861"/>
              <a:gd name="connsiteY1" fmla="*/ 722417 h 722416"/>
              <a:gd name="connsiteX2" fmla="*/ 0 w 723861"/>
              <a:gd name="connsiteY2" fmla="*/ 361208 h 722416"/>
              <a:gd name="connsiteX3" fmla="*/ 361931 w 723861"/>
              <a:gd name="connsiteY3" fmla="*/ 0 h 722416"/>
              <a:gd name="connsiteX4" fmla="*/ 723862 w 723861"/>
              <a:gd name="connsiteY4" fmla="*/ 361208 h 722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61" h="722416">
                <a:moveTo>
                  <a:pt x="723862" y="361208"/>
                </a:moveTo>
                <a:cubicBezTo>
                  <a:pt x="723862" y="560698"/>
                  <a:pt x="561819" y="722417"/>
                  <a:pt x="361931" y="722417"/>
                </a:cubicBezTo>
                <a:cubicBezTo>
                  <a:pt x="162042" y="722417"/>
                  <a:pt x="0" y="560698"/>
                  <a:pt x="0" y="361208"/>
                </a:cubicBezTo>
                <a:cubicBezTo>
                  <a:pt x="0" y="161718"/>
                  <a:pt x="162042" y="0"/>
                  <a:pt x="361931" y="0"/>
                </a:cubicBezTo>
                <a:cubicBezTo>
                  <a:pt x="561820" y="0"/>
                  <a:pt x="723862" y="161718"/>
                  <a:pt x="723862" y="361208"/>
                </a:cubicBezTo>
                <a:close/>
              </a:path>
            </a:pathLst>
          </a:custGeom>
          <a:solidFill>
            <a:srgbClr val="FFFFFF"/>
          </a:solidFill>
          <a:ln w="1039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6D0B6D6-283A-3B93-7526-886ADEEA4C06}"/>
              </a:ext>
            </a:extLst>
          </p:cNvPr>
          <p:cNvSpPr/>
          <p:nvPr/>
        </p:nvSpPr>
        <p:spPr>
          <a:xfrm>
            <a:off x="5154536" y="3299671"/>
            <a:ext cx="723861" cy="722416"/>
          </a:xfrm>
          <a:custGeom>
            <a:avLst/>
            <a:gdLst>
              <a:gd name="connsiteX0" fmla="*/ 723862 w 723861"/>
              <a:gd name="connsiteY0" fmla="*/ 361208 h 722416"/>
              <a:gd name="connsiteX1" fmla="*/ 361931 w 723861"/>
              <a:gd name="connsiteY1" fmla="*/ 722417 h 722416"/>
              <a:gd name="connsiteX2" fmla="*/ 0 w 723861"/>
              <a:gd name="connsiteY2" fmla="*/ 361208 h 722416"/>
              <a:gd name="connsiteX3" fmla="*/ 361931 w 723861"/>
              <a:gd name="connsiteY3" fmla="*/ 0 h 722416"/>
              <a:gd name="connsiteX4" fmla="*/ 723862 w 723861"/>
              <a:gd name="connsiteY4" fmla="*/ 361208 h 722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61" h="722416">
                <a:moveTo>
                  <a:pt x="723862" y="361208"/>
                </a:moveTo>
                <a:cubicBezTo>
                  <a:pt x="723862" y="560698"/>
                  <a:pt x="561819" y="722417"/>
                  <a:pt x="361931" y="722417"/>
                </a:cubicBezTo>
                <a:cubicBezTo>
                  <a:pt x="162042" y="722417"/>
                  <a:pt x="0" y="560698"/>
                  <a:pt x="0" y="361208"/>
                </a:cubicBezTo>
                <a:cubicBezTo>
                  <a:pt x="0" y="161718"/>
                  <a:pt x="162042" y="0"/>
                  <a:pt x="361931" y="0"/>
                </a:cubicBezTo>
                <a:cubicBezTo>
                  <a:pt x="561820" y="0"/>
                  <a:pt x="723862" y="161718"/>
                  <a:pt x="723862" y="361208"/>
                </a:cubicBezTo>
                <a:close/>
              </a:path>
            </a:pathLst>
          </a:custGeom>
          <a:solidFill>
            <a:srgbClr val="FFFFFF"/>
          </a:solidFill>
          <a:ln w="1039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6E3572B-BE97-611D-6B56-41C82308B478}"/>
              </a:ext>
            </a:extLst>
          </p:cNvPr>
          <p:cNvSpPr/>
          <p:nvPr/>
        </p:nvSpPr>
        <p:spPr>
          <a:xfrm>
            <a:off x="5200194" y="1550686"/>
            <a:ext cx="632546" cy="631284"/>
          </a:xfrm>
          <a:custGeom>
            <a:avLst/>
            <a:gdLst>
              <a:gd name="connsiteX0" fmla="*/ 539880 w 632546"/>
              <a:gd name="connsiteY0" fmla="*/ 538803 h 631284"/>
              <a:gd name="connsiteX1" fmla="*/ 539880 w 632546"/>
              <a:gd name="connsiteY1" fmla="*/ 92482 h 631284"/>
              <a:gd name="connsiteX2" fmla="*/ 92667 w 632546"/>
              <a:gd name="connsiteY2" fmla="*/ 92482 h 631284"/>
              <a:gd name="connsiteX3" fmla="*/ 92667 w 632546"/>
              <a:gd name="connsiteY3" fmla="*/ 538803 h 631284"/>
              <a:gd name="connsiteX4" fmla="*/ 539880 w 632546"/>
              <a:gd name="connsiteY4" fmla="*/ 538803 h 631284"/>
              <a:gd name="connsiteX5" fmla="*/ 202910 w 632546"/>
              <a:gd name="connsiteY5" fmla="*/ 267377 h 631284"/>
              <a:gd name="connsiteX6" fmla="*/ 274048 w 632546"/>
              <a:gd name="connsiteY6" fmla="*/ 338373 h 631284"/>
              <a:gd name="connsiteX7" fmla="*/ 429845 w 632546"/>
              <a:gd name="connsiteY7" fmla="*/ 182991 h 631284"/>
              <a:gd name="connsiteX8" fmla="*/ 484967 w 632546"/>
              <a:gd name="connsiteY8" fmla="*/ 238003 h 631284"/>
              <a:gd name="connsiteX9" fmla="*/ 329274 w 632546"/>
              <a:gd name="connsiteY9" fmla="*/ 393385 h 631284"/>
              <a:gd name="connsiteX10" fmla="*/ 274048 w 632546"/>
              <a:gd name="connsiteY10" fmla="*/ 448397 h 631284"/>
              <a:gd name="connsiteX11" fmla="*/ 218926 w 632546"/>
              <a:gd name="connsiteY11" fmla="*/ 393385 h 631284"/>
              <a:gd name="connsiteX12" fmla="*/ 147788 w 632546"/>
              <a:gd name="connsiteY12" fmla="*/ 322389 h 631284"/>
              <a:gd name="connsiteX13" fmla="*/ 202910 w 632546"/>
              <a:gd name="connsiteY13" fmla="*/ 267377 h 63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546" h="631284">
                <a:moveTo>
                  <a:pt x="539880" y="538803"/>
                </a:moveTo>
                <a:cubicBezTo>
                  <a:pt x="663436" y="415493"/>
                  <a:pt x="663436" y="215687"/>
                  <a:pt x="539880" y="92482"/>
                </a:cubicBezTo>
                <a:cubicBezTo>
                  <a:pt x="416324" y="-30827"/>
                  <a:pt x="216118" y="-30827"/>
                  <a:pt x="92667" y="92482"/>
                </a:cubicBezTo>
                <a:cubicBezTo>
                  <a:pt x="-30889" y="215791"/>
                  <a:pt x="-30889" y="415597"/>
                  <a:pt x="92667" y="538803"/>
                </a:cubicBezTo>
                <a:cubicBezTo>
                  <a:pt x="216223" y="662112"/>
                  <a:pt x="416532" y="662112"/>
                  <a:pt x="539880" y="538803"/>
                </a:cubicBezTo>
                <a:close/>
                <a:moveTo>
                  <a:pt x="202910" y="267377"/>
                </a:moveTo>
                <a:lnTo>
                  <a:pt x="274048" y="338373"/>
                </a:lnTo>
                <a:lnTo>
                  <a:pt x="429845" y="182991"/>
                </a:lnTo>
                <a:lnTo>
                  <a:pt x="484967" y="238003"/>
                </a:lnTo>
                <a:lnTo>
                  <a:pt x="329274" y="393385"/>
                </a:lnTo>
                <a:lnTo>
                  <a:pt x="274048" y="448397"/>
                </a:lnTo>
                <a:lnTo>
                  <a:pt x="218926" y="393385"/>
                </a:lnTo>
                <a:lnTo>
                  <a:pt x="147788" y="322389"/>
                </a:lnTo>
                <a:lnTo>
                  <a:pt x="202910" y="267377"/>
                </a:lnTo>
                <a:close/>
              </a:path>
            </a:pathLst>
          </a:custGeom>
          <a:solidFill>
            <a:srgbClr val="4498FF"/>
          </a:solidFill>
          <a:ln w="1039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EF0CEBD-8E09-4C93-B3BF-1311524833AB}"/>
              </a:ext>
            </a:extLst>
          </p:cNvPr>
          <p:cNvSpPr/>
          <p:nvPr/>
        </p:nvSpPr>
        <p:spPr>
          <a:xfrm>
            <a:off x="5200194" y="3345237"/>
            <a:ext cx="632546" cy="631284"/>
          </a:xfrm>
          <a:custGeom>
            <a:avLst/>
            <a:gdLst>
              <a:gd name="connsiteX0" fmla="*/ 539880 w 632546"/>
              <a:gd name="connsiteY0" fmla="*/ 538803 h 631284"/>
              <a:gd name="connsiteX1" fmla="*/ 539880 w 632546"/>
              <a:gd name="connsiteY1" fmla="*/ 92482 h 631284"/>
              <a:gd name="connsiteX2" fmla="*/ 92667 w 632546"/>
              <a:gd name="connsiteY2" fmla="*/ 92482 h 631284"/>
              <a:gd name="connsiteX3" fmla="*/ 92667 w 632546"/>
              <a:gd name="connsiteY3" fmla="*/ 538803 h 631284"/>
              <a:gd name="connsiteX4" fmla="*/ 539880 w 632546"/>
              <a:gd name="connsiteY4" fmla="*/ 538803 h 631284"/>
              <a:gd name="connsiteX5" fmla="*/ 202910 w 632546"/>
              <a:gd name="connsiteY5" fmla="*/ 267377 h 631284"/>
              <a:gd name="connsiteX6" fmla="*/ 274048 w 632546"/>
              <a:gd name="connsiteY6" fmla="*/ 338373 h 631284"/>
              <a:gd name="connsiteX7" fmla="*/ 429845 w 632546"/>
              <a:gd name="connsiteY7" fmla="*/ 182992 h 631284"/>
              <a:gd name="connsiteX8" fmla="*/ 484967 w 632546"/>
              <a:gd name="connsiteY8" fmla="*/ 238003 h 631284"/>
              <a:gd name="connsiteX9" fmla="*/ 329274 w 632546"/>
              <a:gd name="connsiteY9" fmla="*/ 393385 h 631284"/>
              <a:gd name="connsiteX10" fmla="*/ 274048 w 632546"/>
              <a:gd name="connsiteY10" fmla="*/ 448397 h 631284"/>
              <a:gd name="connsiteX11" fmla="*/ 218926 w 632546"/>
              <a:gd name="connsiteY11" fmla="*/ 393385 h 631284"/>
              <a:gd name="connsiteX12" fmla="*/ 147788 w 632546"/>
              <a:gd name="connsiteY12" fmla="*/ 322389 h 631284"/>
              <a:gd name="connsiteX13" fmla="*/ 202910 w 632546"/>
              <a:gd name="connsiteY13" fmla="*/ 267377 h 63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546" h="631284">
                <a:moveTo>
                  <a:pt x="539880" y="538803"/>
                </a:moveTo>
                <a:cubicBezTo>
                  <a:pt x="663436" y="415493"/>
                  <a:pt x="663436" y="215687"/>
                  <a:pt x="539880" y="92482"/>
                </a:cubicBezTo>
                <a:cubicBezTo>
                  <a:pt x="416324" y="-30827"/>
                  <a:pt x="216118" y="-30827"/>
                  <a:pt x="92667" y="92482"/>
                </a:cubicBezTo>
                <a:cubicBezTo>
                  <a:pt x="-30889" y="215791"/>
                  <a:pt x="-30889" y="415597"/>
                  <a:pt x="92667" y="538803"/>
                </a:cubicBezTo>
                <a:cubicBezTo>
                  <a:pt x="216223" y="662112"/>
                  <a:pt x="416532" y="662112"/>
                  <a:pt x="539880" y="538803"/>
                </a:cubicBezTo>
                <a:close/>
                <a:moveTo>
                  <a:pt x="202910" y="267377"/>
                </a:moveTo>
                <a:lnTo>
                  <a:pt x="274048" y="338373"/>
                </a:lnTo>
                <a:lnTo>
                  <a:pt x="429845" y="182992"/>
                </a:lnTo>
                <a:lnTo>
                  <a:pt x="484967" y="238003"/>
                </a:lnTo>
                <a:lnTo>
                  <a:pt x="329274" y="393385"/>
                </a:lnTo>
                <a:lnTo>
                  <a:pt x="274048" y="448397"/>
                </a:lnTo>
                <a:lnTo>
                  <a:pt x="218926" y="393385"/>
                </a:lnTo>
                <a:lnTo>
                  <a:pt x="147788" y="322389"/>
                </a:lnTo>
                <a:lnTo>
                  <a:pt x="202910" y="267377"/>
                </a:lnTo>
                <a:close/>
              </a:path>
            </a:pathLst>
          </a:custGeom>
          <a:solidFill>
            <a:srgbClr val="4498FF"/>
          </a:solidFill>
          <a:ln w="10392" cap="flat">
            <a:noFill/>
            <a:prstDash val="solid"/>
            <a:miter/>
          </a:ln>
        </p:spPr>
        <p:txBody>
          <a:bodyPr rtlCol="0" anchor="ctr"/>
          <a:lstStyle/>
          <a:p>
            <a:endParaRPr lang="en-US"/>
          </a:p>
        </p:txBody>
      </p:sp>
      <p:sp>
        <p:nvSpPr>
          <p:cNvPr id="37" name="Rectangle 36">
            <a:extLst>
              <a:ext uri="{FF2B5EF4-FFF2-40B4-BE49-F238E27FC236}">
                <a16:creationId xmlns:a16="http://schemas.microsoft.com/office/drawing/2014/main" id="{DCAB7C3D-C00D-B4F4-3F38-D165697B30FA}"/>
              </a:ext>
            </a:extLst>
          </p:cNvPr>
          <p:cNvSpPr/>
          <p:nvPr/>
        </p:nvSpPr>
        <p:spPr>
          <a:xfrm>
            <a:off x="1514524" y="1761078"/>
            <a:ext cx="3389985" cy="1163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t"/>
          <a:lstStyle/>
          <a:p>
            <a:r>
              <a:rPr lang="en-US" sz="2000" dirty="0">
                <a:solidFill>
                  <a:srgbClr val="162E45"/>
                </a:solidFill>
                <a:latin typeface="Arial" panose="020B0604020202020204" pitchFamily="34" charset="0"/>
                <a:cs typeface="Arial" panose="020B0604020202020204" pitchFamily="34" charset="0"/>
              </a:rPr>
              <a:t>QRX003 is a </a:t>
            </a:r>
            <a:r>
              <a:rPr lang="en-US" sz="2400" b="1" dirty="0">
                <a:solidFill>
                  <a:srgbClr val="162E45"/>
                </a:solidFill>
                <a:latin typeface="Arial" panose="020B0604020202020204" pitchFamily="34" charset="0"/>
                <a:cs typeface="Arial" panose="020B0604020202020204" pitchFamily="34" charset="0"/>
              </a:rPr>
              <a:t>‘Whole Body, Whole Life’</a:t>
            </a:r>
            <a:r>
              <a:rPr lang="en-US" sz="2000" dirty="0">
                <a:solidFill>
                  <a:srgbClr val="162E45"/>
                </a:solidFill>
                <a:latin typeface="Arial" panose="020B0604020202020204" pitchFamily="34" charset="0"/>
                <a:cs typeface="Arial" panose="020B0604020202020204" pitchFamily="34" charset="0"/>
              </a:rPr>
              <a:t> Product</a:t>
            </a:r>
          </a:p>
        </p:txBody>
      </p:sp>
      <p:sp>
        <p:nvSpPr>
          <p:cNvPr id="38" name="Rectangle 37">
            <a:extLst>
              <a:ext uri="{FF2B5EF4-FFF2-40B4-BE49-F238E27FC236}">
                <a16:creationId xmlns:a16="http://schemas.microsoft.com/office/drawing/2014/main" id="{501417CB-57AF-A0BB-9E19-9431FBDDF1C4}"/>
              </a:ext>
            </a:extLst>
          </p:cNvPr>
          <p:cNvSpPr/>
          <p:nvPr/>
        </p:nvSpPr>
        <p:spPr>
          <a:xfrm>
            <a:off x="1514524" y="3558515"/>
            <a:ext cx="3306858" cy="1276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t"/>
          <a:lstStyle/>
          <a:p>
            <a:r>
              <a:rPr lang="en-US" sz="2000" dirty="0">
                <a:solidFill>
                  <a:srgbClr val="162E45"/>
                </a:solidFill>
                <a:latin typeface="Arial" panose="020B0604020202020204" pitchFamily="34" charset="0"/>
                <a:cs typeface="Arial" panose="020B0604020202020204" pitchFamily="34" charset="0"/>
              </a:rPr>
              <a:t>Estimated </a:t>
            </a:r>
            <a:r>
              <a:rPr lang="en-US" sz="2400" b="1" dirty="0">
                <a:solidFill>
                  <a:srgbClr val="162E45"/>
                </a:solidFill>
                <a:latin typeface="Arial" panose="020B0604020202020204" pitchFamily="34" charset="0"/>
                <a:cs typeface="Arial" panose="020B0604020202020204" pitchFamily="34" charset="0"/>
              </a:rPr>
              <a:t>6,000-7,000 patients </a:t>
            </a:r>
            <a:r>
              <a:rPr lang="en-US" sz="2000" dirty="0">
                <a:solidFill>
                  <a:srgbClr val="162E45"/>
                </a:solidFill>
                <a:latin typeface="Arial" panose="020B0604020202020204" pitchFamily="34" charset="0"/>
                <a:cs typeface="Arial" panose="020B0604020202020204" pitchFamily="34" charset="0"/>
              </a:rPr>
              <a:t>in US and EU</a:t>
            </a:r>
          </a:p>
        </p:txBody>
      </p:sp>
      <p:sp>
        <p:nvSpPr>
          <p:cNvPr id="39" name="Rectangle 38">
            <a:extLst>
              <a:ext uri="{FF2B5EF4-FFF2-40B4-BE49-F238E27FC236}">
                <a16:creationId xmlns:a16="http://schemas.microsoft.com/office/drawing/2014/main" id="{2D1FA029-03BD-2EF8-0194-B7ED92AE7FC1}"/>
              </a:ext>
            </a:extLst>
          </p:cNvPr>
          <p:cNvSpPr/>
          <p:nvPr/>
        </p:nvSpPr>
        <p:spPr>
          <a:xfrm>
            <a:off x="5889535" y="1761078"/>
            <a:ext cx="5119997" cy="1135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t"/>
          <a:lstStyle/>
          <a:p>
            <a:r>
              <a:rPr lang="en-US" sz="2400" b="1" dirty="0">
                <a:solidFill>
                  <a:srgbClr val="162E45"/>
                </a:solidFill>
                <a:latin typeface="Arial" panose="020B0604020202020204" pitchFamily="34" charset="0"/>
                <a:cs typeface="Arial" panose="020B0604020202020204" pitchFamily="34" charset="0"/>
              </a:rPr>
              <a:t>Small, compact sales force </a:t>
            </a:r>
            <a:r>
              <a:rPr lang="en-US" sz="2000" dirty="0">
                <a:solidFill>
                  <a:srgbClr val="162E45"/>
                </a:solidFill>
                <a:latin typeface="Arial" panose="020B0604020202020204" pitchFamily="34" charset="0"/>
                <a:cs typeface="Arial" panose="020B0604020202020204" pitchFamily="34" charset="0"/>
              </a:rPr>
              <a:t>will effectively  detail product in both US and EU</a:t>
            </a:r>
          </a:p>
        </p:txBody>
      </p:sp>
      <p:sp>
        <p:nvSpPr>
          <p:cNvPr id="40" name="Rectangle 39">
            <a:extLst>
              <a:ext uri="{FF2B5EF4-FFF2-40B4-BE49-F238E27FC236}">
                <a16:creationId xmlns:a16="http://schemas.microsoft.com/office/drawing/2014/main" id="{A9CFD4DD-1790-9CD4-6E8B-85ACA700535D}"/>
              </a:ext>
            </a:extLst>
          </p:cNvPr>
          <p:cNvSpPr/>
          <p:nvPr/>
        </p:nvSpPr>
        <p:spPr>
          <a:xfrm>
            <a:off x="5889535" y="3558515"/>
            <a:ext cx="5119997" cy="1888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t"/>
          <a:lstStyle/>
          <a:p>
            <a:r>
              <a:rPr lang="en-US" sz="2400" b="1" dirty="0">
                <a:solidFill>
                  <a:srgbClr val="162E45"/>
                </a:solidFill>
                <a:latin typeface="Arial" panose="020B0604020202020204" pitchFamily="34" charset="0"/>
                <a:cs typeface="Arial" panose="020B0604020202020204" pitchFamily="34" charset="0"/>
              </a:rPr>
              <a:t>Upside sales potential </a:t>
            </a:r>
            <a:r>
              <a:rPr lang="en-US" sz="2000" dirty="0">
                <a:solidFill>
                  <a:srgbClr val="162E45"/>
                </a:solidFill>
                <a:latin typeface="Arial" panose="020B0604020202020204" pitchFamily="34" charset="0"/>
                <a:cs typeface="Arial" panose="020B0604020202020204" pitchFamily="34" charset="0"/>
              </a:rPr>
              <a:t>outside of US and EU.  Nine partnerships established covering 61 countries. Potential to participate in Early Access programs ahead of regulatory approval  </a:t>
            </a:r>
          </a:p>
        </p:txBody>
      </p:sp>
    </p:spTree>
    <p:extLst>
      <p:ext uri="{BB962C8B-B14F-4D97-AF65-F5344CB8AC3E}">
        <p14:creationId xmlns:p14="http://schemas.microsoft.com/office/powerpoint/2010/main" val="2472441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3B8E-55D0-DC69-3303-EA55E60B4860}"/>
              </a:ext>
            </a:extLst>
          </p:cNvPr>
          <p:cNvSpPr>
            <a:spLocks noGrp="1"/>
          </p:cNvSpPr>
          <p:nvPr>
            <p:ph type="title"/>
          </p:nvPr>
        </p:nvSpPr>
        <p:spPr>
          <a:xfrm>
            <a:off x="838200" y="259925"/>
            <a:ext cx="8911281" cy="1128360"/>
          </a:xfrm>
        </p:spPr>
        <p:txBody>
          <a:bodyPr>
            <a:normAutofit/>
          </a:bodyPr>
          <a:lstStyle/>
          <a:p>
            <a:r>
              <a:rPr lang="en-US" dirty="0"/>
              <a:t>QRX003 For Additional Rare</a:t>
            </a:r>
            <a:br>
              <a:rPr lang="en-US" dirty="0"/>
            </a:br>
            <a:r>
              <a:rPr lang="en-US" dirty="0"/>
              <a:t>Skin Disorders</a:t>
            </a:r>
          </a:p>
        </p:txBody>
      </p:sp>
      <p:sp>
        <p:nvSpPr>
          <p:cNvPr id="3" name="Content Placeholder 2">
            <a:extLst>
              <a:ext uri="{FF2B5EF4-FFF2-40B4-BE49-F238E27FC236}">
                <a16:creationId xmlns:a16="http://schemas.microsoft.com/office/drawing/2014/main" id="{69E0BEEC-758D-5C8A-6B19-718A4DE6A037}"/>
              </a:ext>
            </a:extLst>
          </p:cNvPr>
          <p:cNvSpPr>
            <a:spLocks noGrp="1"/>
          </p:cNvSpPr>
          <p:nvPr>
            <p:ph idx="1"/>
          </p:nvPr>
        </p:nvSpPr>
        <p:spPr>
          <a:xfrm>
            <a:off x="838200" y="5277765"/>
            <a:ext cx="8590228" cy="972447"/>
          </a:xfrm>
        </p:spPr>
        <p:txBody>
          <a:bodyPr>
            <a:normAutofit/>
          </a:bodyPr>
          <a:lstStyle/>
          <a:p>
            <a:pPr marL="0" indent="0">
              <a:buNone/>
            </a:pPr>
            <a:r>
              <a:rPr lang="en-US" sz="2400" b="1" dirty="0">
                <a:solidFill>
                  <a:srgbClr val="162E45"/>
                </a:solidFill>
              </a:rPr>
              <a:t>Currently no approved treatments for these disorders. </a:t>
            </a:r>
            <a:r>
              <a:rPr lang="en-US" sz="2400" dirty="0">
                <a:solidFill>
                  <a:srgbClr val="162E45"/>
                </a:solidFill>
              </a:rPr>
              <a:t>Initial clinical testing to commence in 2024.</a:t>
            </a:r>
          </a:p>
        </p:txBody>
      </p:sp>
      <p:sp>
        <p:nvSpPr>
          <p:cNvPr id="4" name="Slide Number Placeholder 3">
            <a:extLst>
              <a:ext uri="{FF2B5EF4-FFF2-40B4-BE49-F238E27FC236}">
                <a16:creationId xmlns:a16="http://schemas.microsoft.com/office/drawing/2014/main" id="{B9CBACE0-F76C-1596-72D3-067CC02FF970}"/>
              </a:ext>
            </a:extLst>
          </p:cNvPr>
          <p:cNvSpPr>
            <a:spLocks noGrp="1"/>
          </p:cNvSpPr>
          <p:nvPr>
            <p:ph type="sldNum" sz="quarter" idx="12"/>
          </p:nvPr>
        </p:nvSpPr>
        <p:spPr/>
        <p:txBody>
          <a:bodyPr/>
          <a:lstStyle/>
          <a:p>
            <a:fld id="{971B8654-0171-E24E-BFE5-7C8099E7777A}" type="slidenum">
              <a:rPr lang="en-US" smtClean="0"/>
              <a:pPr/>
              <a:t>15</a:t>
            </a:fld>
            <a:endParaRPr lang="en-US" dirty="0"/>
          </a:p>
        </p:txBody>
      </p:sp>
      <p:sp>
        <p:nvSpPr>
          <p:cNvPr id="8" name="Freeform 7">
            <a:extLst>
              <a:ext uri="{FF2B5EF4-FFF2-40B4-BE49-F238E27FC236}">
                <a16:creationId xmlns:a16="http://schemas.microsoft.com/office/drawing/2014/main" id="{C3C97724-9DED-CCBF-AFA8-3095F36ED81D}"/>
              </a:ext>
            </a:extLst>
          </p:cNvPr>
          <p:cNvSpPr/>
          <p:nvPr/>
        </p:nvSpPr>
        <p:spPr>
          <a:xfrm>
            <a:off x="838200" y="2473834"/>
            <a:ext cx="3111111" cy="2481872"/>
          </a:xfrm>
          <a:custGeom>
            <a:avLst/>
            <a:gdLst>
              <a:gd name="connsiteX0" fmla="*/ 3004097 w 3111111"/>
              <a:gd name="connsiteY0" fmla="*/ 0 h 2291975"/>
              <a:gd name="connsiteX1" fmla="*/ 3111111 w 3111111"/>
              <a:gd name="connsiteY1" fmla="*/ 106967 h 2291975"/>
              <a:gd name="connsiteX2" fmla="*/ 3111111 w 3111111"/>
              <a:gd name="connsiteY2" fmla="*/ 2185009 h 2291975"/>
              <a:gd name="connsiteX3" fmla="*/ 3004097 w 3111111"/>
              <a:gd name="connsiteY3" fmla="*/ 2291975 h 2291975"/>
              <a:gd name="connsiteX4" fmla="*/ 107014 w 3111111"/>
              <a:gd name="connsiteY4" fmla="*/ 2291975 h 2291975"/>
              <a:gd name="connsiteX5" fmla="*/ 0 w 3111111"/>
              <a:gd name="connsiteY5" fmla="*/ 2185009 h 2291975"/>
              <a:gd name="connsiteX6" fmla="*/ 0 w 3111111"/>
              <a:gd name="connsiteY6" fmla="*/ 106967 h 2291975"/>
              <a:gd name="connsiteX7" fmla="*/ 107014 w 3111111"/>
              <a:gd name="connsiteY7" fmla="*/ 0 h 229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111" h="2291975">
                <a:moveTo>
                  <a:pt x="3004097" y="0"/>
                </a:moveTo>
                <a:cubicBezTo>
                  <a:pt x="3063199" y="0"/>
                  <a:pt x="3111111" y="47891"/>
                  <a:pt x="3111111" y="106967"/>
                </a:cubicBezTo>
                <a:lnTo>
                  <a:pt x="3111111" y="2185009"/>
                </a:lnTo>
                <a:cubicBezTo>
                  <a:pt x="3111111" y="2244085"/>
                  <a:pt x="3063199" y="2291975"/>
                  <a:pt x="3004097" y="2291975"/>
                </a:cubicBezTo>
                <a:lnTo>
                  <a:pt x="107014" y="2291975"/>
                </a:lnTo>
                <a:cubicBezTo>
                  <a:pt x="47912" y="2291975"/>
                  <a:pt x="0" y="2244085"/>
                  <a:pt x="0" y="2185009"/>
                </a:cubicBezTo>
                <a:lnTo>
                  <a:pt x="0" y="106967"/>
                </a:lnTo>
                <a:cubicBezTo>
                  <a:pt x="0" y="47891"/>
                  <a:pt x="47912" y="0"/>
                  <a:pt x="107014" y="0"/>
                </a:cubicBezTo>
                <a:close/>
              </a:path>
            </a:pathLst>
          </a:custGeom>
          <a:solidFill>
            <a:srgbClr val="E2F0FB"/>
          </a:solidFill>
          <a:ln w="1069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196E285-BB6B-2401-D020-65C911D94045}"/>
              </a:ext>
            </a:extLst>
          </p:cNvPr>
          <p:cNvSpPr/>
          <p:nvPr/>
        </p:nvSpPr>
        <p:spPr>
          <a:xfrm>
            <a:off x="4578232" y="2473834"/>
            <a:ext cx="3111111" cy="2481872"/>
          </a:xfrm>
          <a:custGeom>
            <a:avLst/>
            <a:gdLst>
              <a:gd name="connsiteX0" fmla="*/ 3004097 w 3111111"/>
              <a:gd name="connsiteY0" fmla="*/ 0 h 2291975"/>
              <a:gd name="connsiteX1" fmla="*/ 3111111 w 3111111"/>
              <a:gd name="connsiteY1" fmla="*/ 106967 h 2291975"/>
              <a:gd name="connsiteX2" fmla="*/ 3111111 w 3111111"/>
              <a:gd name="connsiteY2" fmla="*/ 2185009 h 2291975"/>
              <a:gd name="connsiteX3" fmla="*/ 3004097 w 3111111"/>
              <a:gd name="connsiteY3" fmla="*/ 2291975 h 2291975"/>
              <a:gd name="connsiteX4" fmla="*/ 107014 w 3111111"/>
              <a:gd name="connsiteY4" fmla="*/ 2291975 h 2291975"/>
              <a:gd name="connsiteX5" fmla="*/ 0 w 3111111"/>
              <a:gd name="connsiteY5" fmla="*/ 2185009 h 2291975"/>
              <a:gd name="connsiteX6" fmla="*/ 0 w 3111111"/>
              <a:gd name="connsiteY6" fmla="*/ 106967 h 2291975"/>
              <a:gd name="connsiteX7" fmla="*/ 107014 w 3111111"/>
              <a:gd name="connsiteY7" fmla="*/ 0 h 229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111" h="2291975">
                <a:moveTo>
                  <a:pt x="3004097" y="0"/>
                </a:moveTo>
                <a:cubicBezTo>
                  <a:pt x="3063199" y="0"/>
                  <a:pt x="3111111" y="47891"/>
                  <a:pt x="3111111" y="106967"/>
                </a:cubicBezTo>
                <a:lnTo>
                  <a:pt x="3111111" y="2185009"/>
                </a:lnTo>
                <a:cubicBezTo>
                  <a:pt x="3111111" y="2244085"/>
                  <a:pt x="3063199" y="2291975"/>
                  <a:pt x="3004097" y="2291975"/>
                </a:cubicBezTo>
                <a:lnTo>
                  <a:pt x="107014" y="2291975"/>
                </a:lnTo>
                <a:cubicBezTo>
                  <a:pt x="47912" y="2291975"/>
                  <a:pt x="0" y="2244085"/>
                  <a:pt x="0" y="2185009"/>
                </a:cubicBezTo>
                <a:lnTo>
                  <a:pt x="0" y="106967"/>
                </a:lnTo>
                <a:cubicBezTo>
                  <a:pt x="0" y="47891"/>
                  <a:pt x="47912" y="0"/>
                  <a:pt x="107014" y="0"/>
                </a:cubicBezTo>
                <a:close/>
              </a:path>
            </a:pathLst>
          </a:custGeom>
          <a:solidFill>
            <a:srgbClr val="E2F0FB"/>
          </a:solidFill>
          <a:ln w="1069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984E86-706D-C70E-F716-2556551BC4C9}"/>
              </a:ext>
            </a:extLst>
          </p:cNvPr>
          <p:cNvSpPr/>
          <p:nvPr/>
        </p:nvSpPr>
        <p:spPr>
          <a:xfrm>
            <a:off x="8318264" y="2473834"/>
            <a:ext cx="3111111" cy="2481872"/>
          </a:xfrm>
          <a:custGeom>
            <a:avLst/>
            <a:gdLst>
              <a:gd name="connsiteX0" fmla="*/ 3004097 w 3111111"/>
              <a:gd name="connsiteY0" fmla="*/ 0 h 2291975"/>
              <a:gd name="connsiteX1" fmla="*/ 3111111 w 3111111"/>
              <a:gd name="connsiteY1" fmla="*/ 106967 h 2291975"/>
              <a:gd name="connsiteX2" fmla="*/ 3111111 w 3111111"/>
              <a:gd name="connsiteY2" fmla="*/ 2185009 h 2291975"/>
              <a:gd name="connsiteX3" fmla="*/ 3004097 w 3111111"/>
              <a:gd name="connsiteY3" fmla="*/ 2291975 h 2291975"/>
              <a:gd name="connsiteX4" fmla="*/ 107014 w 3111111"/>
              <a:gd name="connsiteY4" fmla="*/ 2291975 h 2291975"/>
              <a:gd name="connsiteX5" fmla="*/ 0 w 3111111"/>
              <a:gd name="connsiteY5" fmla="*/ 2185009 h 2291975"/>
              <a:gd name="connsiteX6" fmla="*/ 0 w 3111111"/>
              <a:gd name="connsiteY6" fmla="*/ 106967 h 2291975"/>
              <a:gd name="connsiteX7" fmla="*/ 107014 w 3111111"/>
              <a:gd name="connsiteY7" fmla="*/ 0 h 229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111" h="2291975">
                <a:moveTo>
                  <a:pt x="3004097" y="0"/>
                </a:moveTo>
                <a:cubicBezTo>
                  <a:pt x="3063199" y="0"/>
                  <a:pt x="3111111" y="47891"/>
                  <a:pt x="3111111" y="106967"/>
                </a:cubicBezTo>
                <a:lnTo>
                  <a:pt x="3111111" y="2185009"/>
                </a:lnTo>
                <a:cubicBezTo>
                  <a:pt x="3111111" y="2244085"/>
                  <a:pt x="3063199" y="2291975"/>
                  <a:pt x="3004097" y="2291975"/>
                </a:cubicBezTo>
                <a:lnTo>
                  <a:pt x="107014" y="2291975"/>
                </a:lnTo>
                <a:cubicBezTo>
                  <a:pt x="47912" y="2291975"/>
                  <a:pt x="0" y="2244085"/>
                  <a:pt x="0" y="2185009"/>
                </a:cubicBezTo>
                <a:lnTo>
                  <a:pt x="0" y="106967"/>
                </a:lnTo>
                <a:cubicBezTo>
                  <a:pt x="0" y="47891"/>
                  <a:pt x="47912" y="0"/>
                  <a:pt x="107014" y="0"/>
                </a:cubicBezTo>
                <a:close/>
              </a:path>
            </a:pathLst>
          </a:custGeom>
          <a:solidFill>
            <a:srgbClr val="E2F0FB"/>
          </a:solidFill>
          <a:ln w="1069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B9BA0E8-DD92-642A-F7F4-060060F87AE7}"/>
              </a:ext>
            </a:extLst>
          </p:cNvPr>
          <p:cNvSpPr/>
          <p:nvPr/>
        </p:nvSpPr>
        <p:spPr>
          <a:xfrm>
            <a:off x="838200" y="1570394"/>
            <a:ext cx="3111111" cy="1067099"/>
          </a:xfrm>
          <a:custGeom>
            <a:avLst/>
            <a:gdLst>
              <a:gd name="connsiteX0" fmla="*/ 3010304 w 3111111"/>
              <a:gd name="connsiteY0" fmla="*/ 0 h 1067099"/>
              <a:gd name="connsiteX1" fmla="*/ 3111111 w 3111111"/>
              <a:gd name="connsiteY1" fmla="*/ 100763 h 1067099"/>
              <a:gd name="connsiteX2" fmla="*/ 3111111 w 3111111"/>
              <a:gd name="connsiteY2" fmla="*/ 966337 h 1067099"/>
              <a:gd name="connsiteX3" fmla="*/ 3010304 w 3111111"/>
              <a:gd name="connsiteY3" fmla="*/ 1067100 h 1067099"/>
              <a:gd name="connsiteX4" fmla="*/ 100807 w 3111111"/>
              <a:gd name="connsiteY4" fmla="*/ 1067100 h 1067099"/>
              <a:gd name="connsiteX5" fmla="*/ 0 w 3111111"/>
              <a:gd name="connsiteY5" fmla="*/ 966337 h 1067099"/>
              <a:gd name="connsiteX6" fmla="*/ 0 w 3111111"/>
              <a:gd name="connsiteY6" fmla="*/ 100763 h 1067099"/>
              <a:gd name="connsiteX7" fmla="*/ 100807 w 3111111"/>
              <a:gd name="connsiteY7" fmla="*/ 0 h 106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111" h="1067099">
                <a:moveTo>
                  <a:pt x="3010304" y="0"/>
                </a:moveTo>
                <a:cubicBezTo>
                  <a:pt x="3065978" y="0"/>
                  <a:pt x="3111111" y="45113"/>
                  <a:pt x="3111111" y="100763"/>
                </a:cubicBezTo>
                <a:lnTo>
                  <a:pt x="3111111" y="966337"/>
                </a:lnTo>
                <a:cubicBezTo>
                  <a:pt x="3111111" y="1021987"/>
                  <a:pt x="3065978" y="1067100"/>
                  <a:pt x="3010304" y="1067100"/>
                </a:cubicBezTo>
                <a:lnTo>
                  <a:pt x="100807" y="1067100"/>
                </a:lnTo>
                <a:cubicBezTo>
                  <a:pt x="45133" y="1067100"/>
                  <a:pt x="0" y="1021987"/>
                  <a:pt x="0" y="966337"/>
                </a:cubicBezTo>
                <a:lnTo>
                  <a:pt x="0" y="100763"/>
                </a:lnTo>
                <a:cubicBezTo>
                  <a:pt x="0" y="45113"/>
                  <a:pt x="45133" y="0"/>
                  <a:pt x="100807" y="0"/>
                </a:cubicBezTo>
                <a:close/>
              </a:path>
            </a:pathLst>
          </a:custGeom>
          <a:solidFill>
            <a:srgbClr val="162E45"/>
          </a:solidFill>
          <a:ln w="10699" cap="flat">
            <a:noFill/>
            <a:prstDash val="solid"/>
            <a:miter/>
          </a:ln>
        </p:spPr>
        <p:txBody>
          <a:bodyPr rtlCol="0" anchor="ctr"/>
          <a:lstStyle/>
          <a:p>
            <a:endParaRPr lang="en-US"/>
          </a:p>
        </p:txBody>
      </p:sp>
      <p:pic>
        <p:nvPicPr>
          <p:cNvPr id="264" name="Picture 263">
            <a:extLst>
              <a:ext uri="{FF2B5EF4-FFF2-40B4-BE49-F238E27FC236}">
                <a16:creationId xmlns:a16="http://schemas.microsoft.com/office/drawing/2014/main" id="{C4A7D2C3-31EB-D63C-BB9D-AB8CC12D919A}"/>
              </a:ext>
            </a:extLst>
          </p:cNvPr>
          <p:cNvPicPr>
            <a:picLocks noChangeAspect="1"/>
          </p:cNvPicPr>
          <p:nvPr/>
        </p:nvPicPr>
        <p:blipFill rotWithShape="1">
          <a:blip r:embed="rId2"/>
          <a:srcRect t="4498" b="3556"/>
          <a:stretch/>
        </p:blipFill>
        <p:spPr>
          <a:xfrm>
            <a:off x="824716" y="1570394"/>
            <a:ext cx="1082446" cy="1067099"/>
          </a:xfrm>
          <a:custGeom>
            <a:avLst/>
            <a:gdLst>
              <a:gd name="connsiteX0" fmla="*/ -95 w 1082446"/>
              <a:gd name="connsiteY0" fmla="*/ -106 h 1160588"/>
              <a:gd name="connsiteX1" fmla="*/ 1082351 w 1082446"/>
              <a:gd name="connsiteY1" fmla="*/ -106 h 1160588"/>
              <a:gd name="connsiteX2" fmla="*/ 1082351 w 1082446"/>
              <a:gd name="connsiteY2" fmla="*/ 1160483 h 1160588"/>
              <a:gd name="connsiteX3" fmla="*/ -95 w 1082446"/>
              <a:gd name="connsiteY3" fmla="*/ 1160483 h 1160588"/>
            </a:gdLst>
            <a:ahLst/>
            <a:cxnLst>
              <a:cxn ang="0">
                <a:pos x="connsiteX0" y="connsiteY0"/>
              </a:cxn>
              <a:cxn ang="0">
                <a:pos x="connsiteX1" y="connsiteY1"/>
              </a:cxn>
              <a:cxn ang="0">
                <a:pos x="connsiteX2" y="connsiteY2"/>
              </a:cxn>
              <a:cxn ang="0">
                <a:pos x="connsiteX3" y="connsiteY3"/>
              </a:cxn>
            </a:cxnLst>
            <a:rect l="l" t="t" r="r" b="b"/>
            <a:pathLst>
              <a:path w="1082446" h="1160588">
                <a:moveTo>
                  <a:pt x="-95" y="-106"/>
                </a:moveTo>
                <a:lnTo>
                  <a:pt x="1082351" y="-106"/>
                </a:lnTo>
                <a:lnTo>
                  <a:pt x="1082351" y="1160483"/>
                </a:lnTo>
                <a:lnTo>
                  <a:pt x="-95" y="1160483"/>
                </a:lnTo>
                <a:close/>
              </a:path>
            </a:pathLst>
          </a:custGeom>
        </p:spPr>
      </p:pic>
      <p:sp>
        <p:nvSpPr>
          <p:cNvPr id="265" name="Freeform 264">
            <a:extLst>
              <a:ext uri="{FF2B5EF4-FFF2-40B4-BE49-F238E27FC236}">
                <a16:creationId xmlns:a16="http://schemas.microsoft.com/office/drawing/2014/main" id="{6F0AE13A-9345-BCF3-3187-52549B2E7440}"/>
              </a:ext>
            </a:extLst>
          </p:cNvPr>
          <p:cNvSpPr/>
          <p:nvPr/>
        </p:nvSpPr>
        <p:spPr>
          <a:xfrm>
            <a:off x="4578232" y="1580234"/>
            <a:ext cx="3111111" cy="1057259"/>
          </a:xfrm>
          <a:custGeom>
            <a:avLst/>
            <a:gdLst>
              <a:gd name="connsiteX0" fmla="*/ 3010304 w 3111111"/>
              <a:gd name="connsiteY0" fmla="*/ 0 h 1067099"/>
              <a:gd name="connsiteX1" fmla="*/ 3111111 w 3111111"/>
              <a:gd name="connsiteY1" fmla="*/ 100763 h 1067099"/>
              <a:gd name="connsiteX2" fmla="*/ 3111111 w 3111111"/>
              <a:gd name="connsiteY2" fmla="*/ 966337 h 1067099"/>
              <a:gd name="connsiteX3" fmla="*/ 3010304 w 3111111"/>
              <a:gd name="connsiteY3" fmla="*/ 1067100 h 1067099"/>
              <a:gd name="connsiteX4" fmla="*/ 100807 w 3111111"/>
              <a:gd name="connsiteY4" fmla="*/ 1067100 h 1067099"/>
              <a:gd name="connsiteX5" fmla="*/ 0 w 3111111"/>
              <a:gd name="connsiteY5" fmla="*/ 966337 h 1067099"/>
              <a:gd name="connsiteX6" fmla="*/ 0 w 3111111"/>
              <a:gd name="connsiteY6" fmla="*/ 100763 h 1067099"/>
              <a:gd name="connsiteX7" fmla="*/ 100807 w 3111111"/>
              <a:gd name="connsiteY7" fmla="*/ 0 h 106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111" h="1067099">
                <a:moveTo>
                  <a:pt x="3010304" y="0"/>
                </a:moveTo>
                <a:cubicBezTo>
                  <a:pt x="3065978" y="0"/>
                  <a:pt x="3111111" y="45113"/>
                  <a:pt x="3111111" y="100763"/>
                </a:cubicBezTo>
                <a:lnTo>
                  <a:pt x="3111111" y="966337"/>
                </a:lnTo>
                <a:cubicBezTo>
                  <a:pt x="3111111" y="1021987"/>
                  <a:pt x="3065978" y="1067100"/>
                  <a:pt x="3010304" y="1067100"/>
                </a:cubicBezTo>
                <a:lnTo>
                  <a:pt x="100807" y="1067100"/>
                </a:lnTo>
                <a:cubicBezTo>
                  <a:pt x="45133" y="1067100"/>
                  <a:pt x="0" y="1021987"/>
                  <a:pt x="0" y="966337"/>
                </a:cubicBezTo>
                <a:lnTo>
                  <a:pt x="0" y="100763"/>
                </a:lnTo>
                <a:cubicBezTo>
                  <a:pt x="0" y="45113"/>
                  <a:pt x="45132" y="0"/>
                  <a:pt x="100807" y="0"/>
                </a:cubicBezTo>
                <a:close/>
              </a:path>
            </a:pathLst>
          </a:custGeom>
          <a:solidFill>
            <a:srgbClr val="4498FF"/>
          </a:solidFill>
          <a:ln w="10699" cap="flat">
            <a:noFill/>
            <a:prstDash val="solid"/>
            <a:miter/>
          </a:ln>
        </p:spPr>
        <p:txBody>
          <a:bodyPr rtlCol="0" anchor="ctr"/>
          <a:lstStyle/>
          <a:p>
            <a:endParaRPr lang="en-US"/>
          </a:p>
        </p:txBody>
      </p:sp>
      <p:pic>
        <p:nvPicPr>
          <p:cNvPr id="268" name="Picture 267">
            <a:extLst>
              <a:ext uri="{FF2B5EF4-FFF2-40B4-BE49-F238E27FC236}">
                <a16:creationId xmlns:a16="http://schemas.microsoft.com/office/drawing/2014/main" id="{9B5A6E54-E04B-56E0-029E-2DCE34E5B4C1}"/>
              </a:ext>
            </a:extLst>
          </p:cNvPr>
          <p:cNvPicPr>
            <a:picLocks noChangeAspect="1"/>
          </p:cNvPicPr>
          <p:nvPr/>
        </p:nvPicPr>
        <p:blipFill rotWithShape="1">
          <a:blip r:embed="rId3"/>
          <a:srcRect t="5545" b="17014"/>
          <a:stretch/>
        </p:blipFill>
        <p:spPr>
          <a:xfrm>
            <a:off x="4578232" y="1580234"/>
            <a:ext cx="1110163" cy="1067099"/>
          </a:xfrm>
          <a:custGeom>
            <a:avLst/>
            <a:gdLst>
              <a:gd name="connsiteX0" fmla="*/ 265 w 1110163"/>
              <a:gd name="connsiteY0" fmla="*/ -111 h 1377944"/>
              <a:gd name="connsiteX1" fmla="*/ 1110428 w 1110163"/>
              <a:gd name="connsiteY1" fmla="*/ -111 h 1377944"/>
              <a:gd name="connsiteX2" fmla="*/ 1110428 w 1110163"/>
              <a:gd name="connsiteY2" fmla="*/ 1377834 h 1377944"/>
              <a:gd name="connsiteX3" fmla="*/ 265 w 1110163"/>
              <a:gd name="connsiteY3" fmla="*/ 1377834 h 1377944"/>
            </a:gdLst>
            <a:ahLst/>
            <a:cxnLst>
              <a:cxn ang="0">
                <a:pos x="connsiteX0" y="connsiteY0"/>
              </a:cxn>
              <a:cxn ang="0">
                <a:pos x="connsiteX1" y="connsiteY1"/>
              </a:cxn>
              <a:cxn ang="0">
                <a:pos x="connsiteX2" y="connsiteY2"/>
              </a:cxn>
              <a:cxn ang="0">
                <a:pos x="connsiteX3" y="connsiteY3"/>
              </a:cxn>
            </a:cxnLst>
            <a:rect l="l" t="t" r="r" b="b"/>
            <a:pathLst>
              <a:path w="1110163" h="1377944">
                <a:moveTo>
                  <a:pt x="265" y="-111"/>
                </a:moveTo>
                <a:lnTo>
                  <a:pt x="1110428" y="-111"/>
                </a:lnTo>
                <a:lnTo>
                  <a:pt x="1110428" y="1377834"/>
                </a:lnTo>
                <a:lnTo>
                  <a:pt x="265" y="1377834"/>
                </a:lnTo>
                <a:close/>
              </a:path>
            </a:pathLst>
          </a:custGeom>
        </p:spPr>
      </p:pic>
      <p:sp>
        <p:nvSpPr>
          <p:cNvPr id="269" name="Freeform 268">
            <a:extLst>
              <a:ext uri="{FF2B5EF4-FFF2-40B4-BE49-F238E27FC236}">
                <a16:creationId xmlns:a16="http://schemas.microsoft.com/office/drawing/2014/main" id="{E4E0F862-936F-DBAF-2074-974ED9554A16}"/>
              </a:ext>
            </a:extLst>
          </p:cNvPr>
          <p:cNvSpPr/>
          <p:nvPr/>
        </p:nvSpPr>
        <p:spPr>
          <a:xfrm>
            <a:off x="8318264" y="1570394"/>
            <a:ext cx="3111111" cy="1067099"/>
          </a:xfrm>
          <a:custGeom>
            <a:avLst/>
            <a:gdLst>
              <a:gd name="connsiteX0" fmla="*/ 3010304 w 3111111"/>
              <a:gd name="connsiteY0" fmla="*/ 0 h 1067099"/>
              <a:gd name="connsiteX1" fmla="*/ 3111111 w 3111111"/>
              <a:gd name="connsiteY1" fmla="*/ 100763 h 1067099"/>
              <a:gd name="connsiteX2" fmla="*/ 3111111 w 3111111"/>
              <a:gd name="connsiteY2" fmla="*/ 966337 h 1067099"/>
              <a:gd name="connsiteX3" fmla="*/ 3010304 w 3111111"/>
              <a:gd name="connsiteY3" fmla="*/ 1067100 h 1067099"/>
              <a:gd name="connsiteX4" fmla="*/ 100807 w 3111111"/>
              <a:gd name="connsiteY4" fmla="*/ 1067100 h 1067099"/>
              <a:gd name="connsiteX5" fmla="*/ 0 w 3111111"/>
              <a:gd name="connsiteY5" fmla="*/ 966337 h 1067099"/>
              <a:gd name="connsiteX6" fmla="*/ 0 w 3111111"/>
              <a:gd name="connsiteY6" fmla="*/ 100763 h 1067099"/>
              <a:gd name="connsiteX7" fmla="*/ 100807 w 3111111"/>
              <a:gd name="connsiteY7" fmla="*/ 0 h 106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111" h="1067099">
                <a:moveTo>
                  <a:pt x="3010304" y="0"/>
                </a:moveTo>
                <a:cubicBezTo>
                  <a:pt x="3065978" y="0"/>
                  <a:pt x="3111111" y="45113"/>
                  <a:pt x="3111111" y="100763"/>
                </a:cubicBezTo>
                <a:lnTo>
                  <a:pt x="3111111" y="966337"/>
                </a:lnTo>
                <a:cubicBezTo>
                  <a:pt x="3111111" y="1021987"/>
                  <a:pt x="3065978" y="1067100"/>
                  <a:pt x="3010304" y="1067100"/>
                </a:cubicBezTo>
                <a:lnTo>
                  <a:pt x="100807" y="1067100"/>
                </a:lnTo>
                <a:cubicBezTo>
                  <a:pt x="45133" y="1067100"/>
                  <a:pt x="0" y="1021987"/>
                  <a:pt x="0" y="966337"/>
                </a:cubicBezTo>
                <a:lnTo>
                  <a:pt x="0" y="100763"/>
                </a:lnTo>
                <a:cubicBezTo>
                  <a:pt x="0" y="45113"/>
                  <a:pt x="45133" y="0"/>
                  <a:pt x="100807" y="0"/>
                </a:cubicBezTo>
                <a:close/>
              </a:path>
            </a:pathLst>
          </a:custGeom>
          <a:solidFill>
            <a:srgbClr val="44C9D7"/>
          </a:solidFill>
          <a:ln w="10699" cap="flat">
            <a:noFill/>
            <a:prstDash val="solid"/>
            <a:miter/>
          </a:ln>
        </p:spPr>
        <p:txBody>
          <a:bodyPr rtlCol="0" anchor="ctr"/>
          <a:lstStyle/>
          <a:p>
            <a:endParaRPr lang="en-US"/>
          </a:p>
        </p:txBody>
      </p:sp>
      <p:pic>
        <p:nvPicPr>
          <p:cNvPr id="272" name="Picture 271">
            <a:extLst>
              <a:ext uri="{FF2B5EF4-FFF2-40B4-BE49-F238E27FC236}">
                <a16:creationId xmlns:a16="http://schemas.microsoft.com/office/drawing/2014/main" id="{727BEEF0-651A-1D97-99EA-51784BA0B55A}"/>
              </a:ext>
            </a:extLst>
          </p:cNvPr>
          <p:cNvPicPr>
            <a:picLocks noChangeAspect="1"/>
          </p:cNvPicPr>
          <p:nvPr/>
        </p:nvPicPr>
        <p:blipFill rotWithShape="1">
          <a:blip r:embed="rId4"/>
          <a:srcRect l="1715" t="3474" r="22417" b="1"/>
          <a:stretch/>
        </p:blipFill>
        <p:spPr>
          <a:xfrm>
            <a:off x="8318265" y="1580235"/>
            <a:ext cx="1110162" cy="1067098"/>
          </a:xfrm>
          <a:custGeom>
            <a:avLst/>
            <a:gdLst>
              <a:gd name="connsiteX0" fmla="*/ 636 w 1463309"/>
              <a:gd name="connsiteY0" fmla="*/ -48 h 1105500"/>
              <a:gd name="connsiteX1" fmla="*/ 1463945 w 1463309"/>
              <a:gd name="connsiteY1" fmla="*/ -48 h 1105500"/>
              <a:gd name="connsiteX2" fmla="*/ 1463945 w 1463309"/>
              <a:gd name="connsiteY2" fmla="*/ 1105452 h 1105500"/>
              <a:gd name="connsiteX3" fmla="*/ 636 w 1463309"/>
              <a:gd name="connsiteY3" fmla="*/ 1105452 h 1105500"/>
            </a:gdLst>
            <a:ahLst/>
            <a:cxnLst>
              <a:cxn ang="0">
                <a:pos x="connsiteX0" y="connsiteY0"/>
              </a:cxn>
              <a:cxn ang="0">
                <a:pos x="connsiteX1" y="connsiteY1"/>
              </a:cxn>
              <a:cxn ang="0">
                <a:pos x="connsiteX2" y="connsiteY2"/>
              </a:cxn>
              <a:cxn ang="0">
                <a:pos x="connsiteX3" y="connsiteY3"/>
              </a:cxn>
            </a:cxnLst>
            <a:rect l="l" t="t" r="r" b="b"/>
            <a:pathLst>
              <a:path w="1463309" h="1105500">
                <a:moveTo>
                  <a:pt x="636" y="-48"/>
                </a:moveTo>
                <a:lnTo>
                  <a:pt x="1463945" y="-48"/>
                </a:lnTo>
                <a:lnTo>
                  <a:pt x="1463945" y="1105452"/>
                </a:lnTo>
                <a:lnTo>
                  <a:pt x="636" y="1105452"/>
                </a:lnTo>
                <a:close/>
              </a:path>
            </a:pathLst>
          </a:custGeom>
        </p:spPr>
      </p:pic>
      <p:sp>
        <p:nvSpPr>
          <p:cNvPr id="275" name="TextBox 274">
            <a:extLst>
              <a:ext uri="{FF2B5EF4-FFF2-40B4-BE49-F238E27FC236}">
                <a16:creationId xmlns:a16="http://schemas.microsoft.com/office/drawing/2014/main" id="{38947F0C-0CDC-2DE5-A243-E013F247C893}"/>
              </a:ext>
            </a:extLst>
          </p:cNvPr>
          <p:cNvSpPr txBox="1"/>
          <p:nvPr/>
        </p:nvSpPr>
        <p:spPr>
          <a:xfrm>
            <a:off x="2006791" y="1773106"/>
            <a:ext cx="1801690" cy="646331"/>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Peeling Skin Syndrome</a:t>
            </a:r>
          </a:p>
        </p:txBody>
      </p:sp>
      <p:sp>
        <p:nvSpPr>
          <p:cNvPr id="276" name="TextBox 275">
            <a:extLst>
              <a:ext uri="{FF2B5EF4-FFF2-40B4-BE49-F238E27FC236}">
                <a16:creationId xmlns:a16="http://schemas.microsoft.com/office/drawing/2014/main" id="{A9617262-D743-A586-E8B1-26D651063329}"/>
              </a:ext>
            </a:extLst>
          </p:cNvPr>
          <p:cNvSpPr txBox="1"/>
          <p:nvPr/>
        </p:nvSpPr>
        <p:spPr>
          <a:xfrm>
            <a:off x="5777679" y="1773106"/>
            <a:ext cx="1801690" cy="646331"/>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SAM</a:t>
            </a:r>
          </a:p>
          <a:p>
            <a:r>
              <a:rPr lang="en-US" b="1" dirty="0">
                <a:solidFill>
                  <a:schemeClr val="bg1"/>
                </a:solidFill>
                <a:latin typeface="Arial" panose="020B0604020202020204" pitchFamily="34" charset="0"/>
                <a:cs typeface="Arial" panose="020B0604020202020204" pitchFamily="34" charset="0"/>
              </a:rPr>
              <a:t>Syndrome</a:t>
            </a:r>
          </a:p>
        </p:txBody>
      </p:sp>
      <p:sp>
        <p:nvSpPr>
          <p:cNvPr id="277" name="TextBox 276">
            <a:extLst>
              <a:ext uri="{FF2B5EF4-FFF2-40B4-BE49-F238E27FC236}">
                <a16:creationId xmlns:a16="http://schemas.microsoft.com/office/drawing/2014/main" id="{0515599F-28C5-3677-2467-0C03B190127E}"/>
              </a:ext>
            </a:extLst>
          </p:cNvPr>
          <p:cNvSpPr txBox="1"/>
          <p:nvPr/>
        </p:nvSpPr>
        <p:spPr>
          <a:xfrm>
            <a:off x="9508107" y="1773106"/>
            <a:ext cx="1801690" cy="646331"/>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Palmoplantar</a:t>
            </a:r>
          </a:p>
          <a:p>
            <a:r>
              <a:rPr lang="en-US" b="1" dirty="0">
                <a:solidFill>
                  <a:schemeClr val="bg1"/>
                </a:solidFill>
                <a:latin typeface="Arial" panose="020B0604020202020204" pitchFamily="34" charset="0"/>
                <a:cs typeface="Arial" panose="020B0604020202020204" pitchFamily="34" charset="0"/>
              </a:rPr>
              <a:t>Keratoderma</a:t>
            </a:r>
          </a:p>
        </p:txBody>
      </p:sp>
      <p:sp>
        <p:nvSpPr>
          <p:cNvPr id="278" name="Rectangle 277">
            <a:extLst>
              <a:ext uri="{FF2B5EF4-FFF2-40B4-BE49-F238E27FC236}">
                <a16:creationId xmlns:a16="http://schemas.microsoft.com/office/drawing/2014/main" id="{CE0C8BD6-DCA3-B185-2744-22D8E69B8B03}"/>
              </a:ext>
            </a:extLst>
          </p:cNvPr>
          <p:cNvSpPr/>
          <p:nvPr/>
        </p:nvSpPr>
        <p:spPr>
          <a:xfrm>
            <a:off x="959779" y="2819602"/>
            <a:ext cx="2867951" cy="1815882"/>
          </a:xfrm>
          <a:prstGeom prst="rect">
            <a:avLst/>
          </a:prstGeom>
        </p:spPr>
        <p:txBody>
          <a:bodyPr wrap="square">
            <a:spAutoFit/>
          </a:bodyPr>
          <a:lstStyle/>
          <a:p>
            <a:pPr marL="179388" indent="-179388">
              <a:buFont typeface="Arial" panose="020B0604020202020204" pitchFamily="34" charset="0"/>
              <a:buChar char="•"/>
            </a:pPr>
            <a:r>
              <a:rPr lang="en-US" sz="1600" dirty="0">
                <a:latin typeface="Arial" panose="020B0604020202020204" pitchFamily="34" charset="0"/>
                <a:cs typeface="Arial" panose="020B0604020202020204" pitchFamily="34" charset="0"/>
              </a:rPr>
              <a:t>&lt;1/1000000</a:t>
            </a:r>
          </a:p>
          <a:p>
            <a:pPr marL="179388" indent="-179388">
              <a:buFont typeface="Arial" panose="020B0604020202020204" pitchFamily="34" charset="0"/>
              <a:buChar char="•"/>
            </a:pPr>
            <a:r>
              <a:rPr lang="en-US" sz="1600" dirty="0">
                <a:latin typeface="Arial" panose="020B0604020202020204" pitchFamily="34" charset="0"/>
                <a:cs typeface="Arial" panose="020B0604020202020204" pitchFamily="34" charset="0"/>
              </a:rPr>
              <a:t>Caused by mutations in the TGM5 gene</a:t>
            </a:r>
          </a:p>
          <a:p>
            <a:pPr marL="179388" indent="-179388">
              <a:buFont typeface="Arial" panose="020B0604020202020204" pitchFamily="34" charset="0"/>
              <a:buChar char="•"/>
            </a:pPr>
            <a:r>
              <a:rPr lang="en-US" sz="1600" dirty="0">
                <a:latin typeface="Arial" panose="020B0604020202020204" pitchFamily="34" charset="0"/>
                <a:cs typeface="Arial" panose="020B0604020202020204" pitchFamily="34" charset="0"/>
              </a:rPr>
              <a:t>Causes painless peeling of the top layer of skin</a:t>
            </a:r>
          </a:p>
          <a:p>
            <a:pPr marL="179388" indent="-179388">
              <a:buFont typeface="Arial" panose="020B0604020202020204" pitchFamily="34" charset="0"/>
              <a:buChar char="•"/>
            </a:pPr>
            <a:r>
              <a:rPr lang="en-US" sz="1600" dirty="0">
                <a:latin typeface="Arial" panose="020B0604020202020204" pitchFamily="34" charset="0"/>
                <a:cs typeface="Arial" panose="020B0604020202020204" pitchFamily="34" charset="0"/>
              </a:rPr>
              <a:t>Most apparent on the hands and feet</a:t>
            </a:r>
          </a:p>
        </p:txBody>
      </p:sp>
      <p:sp>
        <p:nvSpPr>
          <p:cNvPr id="279" name="Rectangle 278">
            <a:extLst>
              <a:ext uri="{FF2B5EF4-FFF2-40B4-BE49-F238E27FC236}">
                <a16:creationId xmlns:a16="http://schemas.microsoft.com/office/drawing/2014/main" id="{6C9A0986-C2C5-1A92-F8F7-FAB41E070EF3}"/>
              </a:ext>
            </a:extLst>
          </p:cNvPr>
          <p:cNvSpPr/>
          <p:nvPr/>
        </p:nvSpPr>
        <p:spPr>
          <a:xfrm>
            <a:off x="4698300" y="2819602"/>
            <a:ext cx="2867951" cy="1323439"/>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Severe dermatitis, multiple allergies, and metabolic wasting (SAM)</a:t>
            </a:r>
          </a:p>
        </p:txBody>
      </p:sp>
      <p:sp>
        <p:nvSpPr>
          <p:cNvPr id="280" name="Rectangle 279">
            <a:extLst>
              <a:ext uri="{FF2B5EF4-FFF2-40B4-BE49-F238E27FC236}">
                <a16:creationId xmlns:a16="http://schemas.microsoft.com/office/drawing/2014/main" id="{AD8A68FB-53F7-A7FF-C491-62595CDDDB58}"/>
              </a:ext>
            </a:extLst>
          </p:cNvPr>
          <p:cNvSpPr/>
          <p:nvPr/>
        </p:nvSpPr>
        <p:spPr>
          <a:xfrm>
            <a:off x="4698300" y="4114108"/>
            <a:ext cx="2867951" cy="584775"/>
          </a:xfrm>
          <a:prstGeom prst="rect">
            <a:avLst/>
          </a:prstGeom>
        </p:spPr>
        <p:txBody>
          <a:bodyPr wrap="square">
            <a:spAutoFit/>
          </a:bodyPr>
          <a:lstStyle/>
          <a:p>
            <a:pPr marL="179388" indent="-179388">
              <a:buFont typeface="Arial" panose="020B0604020202020204" pitchFamily="34" charset="0"/>
              <a:buChar char="•"/>
            </a:pPr>
            <a:r>
              <a:rPr lang="en-US" sz="1600" dirty="0">
                <a:latin typeface="Arial" panose="020B0604020202020204" pitchFamily="34" charset="0"/>
                <a:cs typeface="Arial" panose="020B0604020202020204" pitchFamily="34" charset="0"/>
              </a:rPr>
              <a:t>Caused by mutations in the </a:t>
            </a:r>
            <a:r>
              <a:rPr lang="en-US" sz="1600" dirty="0" err="1">
                <a:latin typeface="Arial" panose="020B0604020202020204" pitchFamily="34" charset="0"/>
                <a:cs typeface="Arial" panose="020B0604020202020204" pitchFamily="34" charset="0"/>
              </a:rPr>
              <a:t>desmoglein</a:t>
            </a:r>
            <a:r>
              <a:rPr lang="en-US" sz="1600" dirty="0">
                <a:latin typeface="Arial" panose="020B0604020202020204" pitchFamily="34" charset="0"/>
                <a:cs typeface="Arial" panose="020B0604020202020204" pitchFamily="34" charset="0"/>
              </a:rPr>
              <a:t> 1 gene (DSG1)</a:t>
            </a:r>
          </a:p>
        </p:txBody>
      </p:sp>
      <p:sp>
        <p:nvSpPr>
          <p:cNvPr id="281" name="Rectangle 280">
            <a:extLst>
              <a:ext uri="{FF2B5EF4-FFF2-40B4-BE49-F238E27FC236}">
                <a16:creationId xmlns:a16="http://schemas.microsoft.com/office/drawing/2014/main" id="{2B84ED0F-22C7-FA65-BDCF-F3EE4CD1E2D9}"/>
              </a:ext>
            </a:extLst>
          </p:cNvPr>
          <p:cNvSpPr/>
          <p:nvPr/>
        </p:nvSpPr>
        <p:spPr>
          <a:xfrm>
            <a:off x="8444911" y="2819602"/>
            <a:ext cx="2867951" cy="1323439"/>
          </a:xfrm>
          <a:prstGeom prst="rect">
            <a:avLst/>
          </a:prstGeom>
        </p:spPr>
        <p:txBody>
          <a:bodyPr wrap="square">
            <a:spAutoFit/>
          </a:bodyPr>
          <a:lstStyle/>
          <a:p>
            <a:pPr marL="179388" indent="-179388">
              <a:buFont typeface="Arial" panose="020B0604020202020204" pitchFamily="34" charset="0"/>
              <a:buChar char="•"/>
            </a:pPr>
            <a:r>
              <a:rPr lang="en-US" sz="1600" dirty="0">
                <a:latin typeface="Arial" panose="020B0604020202020204" pitchFamily="34" charset="0"/>
                <a:cs typeface="Arial" panose="020B0604020202020204" pitchFamily="34" charset="0"/>
              </a:rPr>
              <a:t>4.4 cases per 100,000</a:t>
            </a:r>
          </a:p>
          <a:p>
            <a:pPr marL="179388" indent="-179388">
              <a:buFont typeface="Arial" panose="020B0604020202020204" pitchFamily="34" charset="0"/>
              <a:buChar char="•"/>
            </a:pPr>
            <a:r>
              <a:rPr lang="en-US" sz="1600" dirty="0">
                <a:latin typeface="Arial" panose="020B0604020202020204" pitchFamily="34" charset="0"/>
                <a:cs typeface="Arial" panose="020B0604020202020204" pitchFamily="34" charset="0"/>
              </a:rPr>
              <a:t>Causes Thickening of the skin on the hands and feet</a:t>
            </a:r>
          </a:p>
          <a:p>
            <a:pPr marL="179388" indent="-179388">
              <a:buFont typeface="Arial" panose="020B0604020202020204" pitchFamily="34" charset="0"/>
              <a:buChar char="•"/>
            </a:pPr>
            <a:r>
              <a:rPr lang="en-US" sz="1600" dirty="0">
                <a:latin typeface="Arial" panose="020B0604020202020204" pitchFamily="34" charset="0"/>
                <a:cs typeface="Arial" panose="020B0604020202020204" pitchFamily="34" charset="0"/>
              </a:rPr>
              <a:t>Can be acquired or inherited</a:t>
            </a:r>
          </a:p>
        </p:txBody>
      </p:sp>
    </p:spTree>
    <p:extLst>
      <p:ext uri="{BB962C8B-B14F-4D97-AF65-F5344CB8AC3E}">
        <p14:creationId xmlns:p14="http://schemas.microsoft.com/office/powerpoint/2010/main" val="515318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A3F7184-C3FD-AB44-109C-67A9A3AC0D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23609"/>
            <a:ext cx="4641448" cy="3901150"/>
          </a:xfrm>
          <a:prstGeom prst="rect">
            <a:avLst/>
          </a:prstGeom>
        </p:spPr>
      </p:pic>
      <p:sp>
        <p:nvSpPr>
          <p:cNvPr id="2" name="Title 1">
            <a:extLst>
              <a:ext uri="{FF2B5EF4-FFF2-40B4-BE49-F238E27FC236}">
                <a16:creationId xmlns:a16="http://schemas.microsoft.com/office/drawing/2014/main" id="{67728583-3EDB-C00E-C093-8BF1A3779D10}"/>
              </a:ext>
            </a:extLst>
          </p:cNvPr>
          <p:cNvSpPr>
            <a:spLocks noGrp="1"/>
          </p:cNvSpPr>
          <p:nvPr>
            <p:ph type="title"/>
          </p:nvPr>
        </p:nvSpPr>
        <p:spPr>
          <a:xfrm>
            <a:off x="838200" y="1016804"/>
            <a:ext cx="3074043" cy="1336651"/>
          </a:xfrm>
        </p:spPr>
        <p:txBody>
          <a:bodyPr>
            <a:normAutofit/>
          </a:bodyPr>
          <a:lstStyle/>
          <a:p>
            <a:r>
              <a:rPr lang="en-US" dirty="0"/>
              <a:t>QRX008 for</a:t>
            </a:r>
            <a:br>
              <a:rPr lang="en-US" dirty="0"/>
            </a:br>
            <a:r>
              <a:rPr lang="en-US" dirty="0"/>
              <a:t>Scleroderma</a:t>
            </a:r>
          </a:p>
        </p:txBody>
      </p:sp>
      <p:sp>
        <p:nvSpPr>
          <p:cNvPr id="3" name="Content Placeholder 2">
            <a:extLst>
              <a:ext uri="{FF2B5EF4-FFF2-40B4-BE49-F238E27FC236}">
                <a16:creationId xmlns:a16="http://schemas.microsoft.com/office/drawing/2014/main" id="{92DE96D5-AC7E-3DFF-0893-9F9EBA65C7B4}"/>
              </a:ext>
            </a:extLst>
          </p:cNvPr>
          <p:cNvSpPr>
            <a:spLocks noGrp="1"/>
          </p:cNvSpPr>
          <p:nvPr>
            <p:ph idx="1"/>
          </p:nvPr>
        </p:nvSpPr>
        <p:spPr>
          <a:xfrm>
            <a:off x="4942390" y="1166149"/>
            <a:ext cx="6411409" cy="4525701"/>
          </a:xfrm>
        </p:spPr>
        <p:txBody>
          <a:bodyPr>
            <a:normAutofit/>
          </a:bodyPr>
          <a:lstStyle/>
          <a:p>
            <a:r>
              <a:rPr lang="en-US" sz="1600" dirty="0"/>
              <a:t>In-licensed from Queensland University of technology (QUT), Australia</a:t>
            </a:r>
          </a:p>
          <a:p>
            <a:r>
              <a:rPr lang="en-US" sz="1600" dirty="0"/>
              <a:t>No currently approved treatments for scleroderma, a rare and sometimes fatal autoimmune disease</a:t>
            </a:r>
          </a:p>
          <a:p>
            <a:r>
              <a:rPr lang="en-US" sz="1600" dirty="0"/>
              <a:t>Caused by over production of collagen which results in hardening of the skin and connective tissue</a:t>
            </a:r>
          </a:p>
          <a:p>
            <a:r>
              <a:rPr lang="en-US" sz="1600" dirty="0"/>
              <a:t>Focus is on investigating small molecule inhibition of the VCAM-1: VL-4 interaction</a:t>
            </a:r>
          </a:p>
          <a:p>
            <a:r>
              <a:rPr lang="en-US" sz="1600" dirty="0"/>
              <a:t>There is an established genetic and clinical link for VCAM1 in scleroderma and the pivotal role VL-4 plays in controlling immune cell migration into inflamed tissue</a:t>
            </a:r>
          </a:p>
          <a:p>
            <a:r>
              <a:rPr lang="en-US" sz="1600" dirty="0"/>
              <a:t>Therefore,  the VCAM-1:VL-4 interaction is an attractive target for therapeutic intervention in scleroderma. </a:t>
            </a:r>
          </a:p>
          <a:p>
            <a:r>
              <a:rPr lang="en-US" sz="1600" dirty="0"/>
              <a:t>Proof of concept has already been established in a mouse model </a:t>
            </a:r>
          </a:p>
          <a:p>
            <a:r>
              <a:rPr lang="en-US" sz="1600" dirty="0"/>
              <a:t>Additional studies underway to select a candidate for clinical testing which will begin 1H 2024</a:t>
            </a:r>
          </a:p>
        </p:txBody>
      </p:sp>
      <p:sp>
        <p:nvSpPr>
          <p:cNvPr id="4" name="Slide Number Placeholder 3">
            <a:extLst>
              <a:ext uri="{FF2B5EF4-FFF2-40B4-BE49-F238E27FC236}">
                <a16:creationId xmlns:a16="http://schemas.microsoft.com/office/drawing/2014/main" id="{11D9B3C1-E285-06F7-B6D5-813511756751}"/>
              </a:ext>
            </a:extLst>
          </p:cNvPr>
          <p:cNvSpPr>
            <a:spLocks noGrp="1"/>
          </p:cNvSpPr>
          <p:nvPr>
            <p:ph type="sldNum" sz="quarter" idx="12"/>
          </p:nvPr>
        </p:nvSpPr>
        <p:spPr/>
        <p:txBody>
          <a:bodyPr/>
          <a:lstStyle/>
          <a:p>
            <a:fld id="{971B8654-0171-E24E-BFE5-7C8099E7777A}" type="slidenum">
              <a:rPr lang="en-US" smtClean="0"/>
              <a:pPr/>
              <a:t>16</a:t>
            </a:fld>
            <a:endParaRPr lang="en-US" dirty="0"/>
          </a:p>
        </p:txBody>
      </p:sp>
      <p:pic>
        <p:nvPicPr>
          <p:cNvPr id="9" name="Picture 8">
            <a:extLst>
              <a:ext uri="{FF2B5EF4-FFF2-40B4-BE49-F238E27FC236}">
                <a16:creationId xmlns:a16="http://schemas.microsoft.com/office/drawing/2014/main" id="{46A7E121-57E0-57E1-3C10-A01E01779C17}"/>
              </a:ext>
            </a:extLst>
          </p:cNvPr>
          <p:cNvPicPr>
            <a:picLocks noChangeAspect="1"/>
          </p:cNvPicPr>
          <p:nvPr/>
        </p:nvPicPr>
        <p:blipFill>
          <a:blip r:embed="rId4"/>
          <a:stretch>
            <a:fillRect/>
          </a:stretch>
        </p:blipFill>
        <p:spPr>
          <a:xfrm>
            <a:off x="943417" y="2675359"/>
            <a:ext cx="3290625" cy="2857340"/>
          </a:xfrm>
          <a:prstGeom prst="rect">
            <a:avLst/>
          </a:prstGeom>
        </p:spPr>
      </p:pic>
    </p:spTree>
    <p:extLst>
      <p:ext uri="{BB962C8B-B14F-4D97-AF65-F5344CB8AC3E}">
        <p14:creationId xmlns:p14="http://schemas.microsoft.com/office/powerpoint/2010/main" val="3923960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A3F7184-C3FD-AB44-109C-67A9A3AC0D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23609"/>
            <a:ext cx="4641448" cy="3901150"/>
          </a:xfrm>
          <a:prstGeom prst="rect">
            <a:avLst/>
          </a:prstGeom>
        </p:spPr>
      </p:pic>
      <p:sp>
        <p:nvSpPr>
          <p:cNvPr id="2" name="Title 1">
            <a:extLst>
              <a:ext uri="{FF2B5EF4-FFF2-40B4-BE49-F238E27FC236}">
                <a16:creationId xmlns:a16="http://schemas.microsoft.com/office/drawing/2014/main" id="{67728583-3EDB-C00E-C093-8BF1A3779D10}"/>
              </a:ext>
            </a:extLst>
          </p:cNvPr>
          <p:cNvSpPr>
            <a:spLocks noGrp="1"/>
          </p:cNvSpPr>
          <p:nvPr>
            <p:ph type="title"/>
          </p:nvPr>
        </p:nvSpPr>
        <p:spPr>
          <a:xfrm>
            <a:off x="838200" y="1016804"/>
            <a:ext cx="3074043" cy="1518051"/>
          </a:xfrm>
        </p:spPr>
        <p:txBody>
          <a:bodyPr>
            <a:normAutofit/>
          </a:bodyPr>
          <a:lstStyle/>
          <a:p>
            <a:r>
              <a:rPr lang="en-US" dirty="0"/>
              <a:t>QRX007 for</a:t>
            </a:r>
            <a:br>
              <a:rPr lang="en-US" dirty="0"/>
            </a:br>
            <a:r>
              <a:rPr lang="en-US" dirty="0"/>
              <a:t>Netherton</a:t>
            </a:r>
            <a:br>
              <a:rPr lang="en-US" dirty="0"/>
            </a:br>
            <a:r>
              <a:rPr lang="en-US" dirty="0"/>
              <a:t>Syndrome</a:t>
            </a:r>
          </a:p>
        </p:txBody>
      </p:sp>
      <p:sp>
        <p:nvSpPr>
          <p:cNvPr id="3" name="Content Placeholder 2">
            <a:extLst>
              <a:ext uri="{FF2B5EF4-FFF2-40B4-BE49-F238E27FC236}">
                <a16:creationId xmlns:a16="http://schemas.microsoft.com/office/drawing/2014/main" id="{92DE96D5-AC7E-3DFF-0893-9F9EBA65C7B4}"/>
              </a:ext>
            </a:extLst>
          </p:cNvPr>
          <p:cNvSpPr>
            <a:spLocks noGrp="1"/>
          </p:cNvSpPr>
          <p:nvPr>
            <p:ph idx="1"/>
          </p:nvPr>
        </p:nvSpPr>
        <p:spPr>
          <a:xfrm>
            <a:off x="5301205" y="1560493"/>
            <a:ext cx="6052594" cy="2543536"/>
          </a:xfrm>
        </p:spPr>
        <p:txBody>
          <a:bodyPr>
            <a:normAutofit/>
          </a:bodyPr>
          <a:lstStyle/>
          <a:p>
            <a:r>
              <a:rPr lang="en-US" sz="1600" dirty="0"/>
              <a:t>Active is a dual domain serine protease inhibitor with proven anti inflammatory-activity </a:t>
            </a:r>
          </a:p>
          <a:p>
            <a:r>
              <a:rPr lang="en-US" sz="1600" dirty="0"/>
              <a:t>Already in use as a biopharmaceutical (</a:t>
            </a:r>
            <a:r>
              <a:rPr lang="en-US" sz="1600" dirty="0" err="1"/>
              <a:t>Ulinastatin</a:t>
            </a:r>
            <a:r>
              <a:rPr lang="en-US" sz="1600" dirty="0"/>
              <a:t>, </a:t>
            </a:r>
            <a:r>
              <a:rPr lang="en-US" sz="1600" dirty="0" err="1"/>
              <a:t>Miraclid</a:t>
            </a:r>
            <a:r>
              <a:rPr lang="en-US" sz="1600" dirty="0"/>
              <a:t>) for treatment of acute and chronic pancreatitis, Sepsis and toxic epidermal necrolysis</a:t>
            </a:r>
          </a:p>
          <a:p>
            <a:r>
              <a:rPr lang="en-US" sz="1600" dirty="0"/>
              <a:t>Active has achieved low nanomolar inhibitory potencies against the KLK7 and KLK5 kallikreins </a:t>
            </a:r>
          </a:p>
          <a:p>
            <a:r>
              <a:rPr lang="en-US" sz="1600" dirty="0"/>
              <a:t>Drug is a human protein and so is highly unlikely to provoke an immune response</a:t>
            </a:r>
          </a:p>
        </p:txBody>
      </p:sp>
      <p:sp>
        <p:nvSpPr>
          <p:cNvPr id="4" name="Slide Number Placeholder 3">
            <a:extLst>
              <a:ext uri="{FF2B5EF4-FFF2-40B4-BE49-F238E27FC236}">
                <a16:creationId xmlns:a16="http://schemas.microsoft.com/office/drawing/2014/main" id="{11D9B3C1-E285-06F7-B6D5-813511756751}"/>
              </a:ext>
            </a:extLst>
          </p:cNvPr>
          <p:cNvSpPr>
            <a:spLocks noGrp="1"/>
          </p:cNvSpPr>
          <p:nvPr>
            <p:ph type="sldNum" sz="quarter" idx="12"/>
          </p:nvPr>
        </p:nvSpPr>
        <p:spPr/>
        <p:txBody>
          <a:bodyPr/>
          <a:lstStyle/>
          <a:p>
            <a:fld id="{971B8654-0171-E24E-BFE5-7C8099E7777A}" type="slidenum">
              <a:rPr lang="en-US" smtClean="0"/>
              <a:pPr/>
              <a:t>17</a:t>
            </a:fld>
            <a:endParaRPr lang="en-US" dirty="0"/>
          </a:p>
        </p:txBody>
      </p:sp>
      <p:pic>
        <p:nvPicPr>
          <p:cNvPr id="10" name="Picture 9" descr="A close-up of a person's skin&#10;&#10;Description automatically generated with medium confidence">
            <a:extLst>
              <a:ext uri="{FF2B5EF4-FFF2-40B4-BE49-F238E27FC236}">
                <a16:creationId xmlns:a16="http://schemas.microsoft.com/office/drawing/2014/main" id="{6D7762F5-F365-6044-C364-506107301249}"/>
              </a:ext>
            </a:extLst>
          </p:cNvPr>
          <p:cNvPicPr>
            <a:picLocks noChangeAspect="1"/>
          </p:cNvPicPr>
          <p:nvPr/>
        </p:nvPicPr>
        <p:blipFill>
          <a:blip r:embed="rId4"/>
          <a:stretch>
            <a:fillRect/>
          </a:stretch>
        </p:blipFill>
        <p:spPr>
          <a:xfrm>
            <a:off x="943417" y="2675359"/>
            <a:ext cx="3290625" cy="2857340"/>
          </a:xfrm>
          <a:prstGeom prst="rect">
            <a:avLst/>
          </a:prstGeom>
        </p:spPr>
      </p:pic>
      <p:sp>
        <p:nvSpPr>
          <p:cNvPr id="13" name="Content Placeholder 2">
            <a:extLst>
              <a:ext uri="{FF2B5EF4-FFF2-40B4-BE49-F238E27FC236}">
                <a16:creationId xmlns:a16="http://schemas.microsoft.com/office/drawing/2014/main" id="{BC9BB483-4D3E-12DD-D824-DB31F89FC89A}"/>
              </a:ext>
            </a:extLst>
          </p:cNvPr>
          <p:cNvSpPr txBox="1">
            <a:spLocks/>
          </p:cNvSpPr>
          <p:nvPr/>
        </p:nvSpPr>
        <p:spPr>
          <a:xfrm>
            <a:off x="4942390" y="1099595"/>
            <a:ext cx="6411409" cy="451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162E45"/>
                </a:solidFill>
              </a:rPr>
              <a:t>Also, in-licensed from QUT, Australia</a:t>
            </a:r>
          </a:p>
        </p:txBody>
      </p:sp>
      <p:sp>
        <p:nvSpPr>
          <p:cNvPr id="14" name="Content Placeholder 2">
            <a:extLst>
              <a:ext uri="{FF2B5EF4-FFF2-40B4-BE49-F238E27FC236}">
                <a16:creationId xmlns:a16="http://schemas.microsoft.com/office/drawing/2014/main" id="{F3B1B9CB-E9B7-F4C4-EA12-C922407F4A07}"/>
              </a:ext>
            </a:extLst>
          </p:cNvPr>
          <p:cNvSpPr txBox="1">
            <a:spLocks/>
          </p:cNvSpPr>
          <p:nvPr/>
        </p:nvSpPr>
        <p:spPr>
          <a:xfrm>
            <a:off x="4942390" y="4253695"/>
            <a:ext cx="6411409" cy="1435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162E45"/>
                </a:solidFill>
              </a:rPr>
              <a:t>Pre-clinical program underway at QUT</a:t>
            </a:r>
          </a:p>
          <a:p>
            <a:r>
              <a:rPr lang="en-US" sz="2000" b="1" dirty="0">
                <a:solidFill>
                  <a:srgbClr val="162E45"/>
                </a:solidFill>
              </a:rPr>
              <a:t>Quoin has global rights in return for a mid-single digit royalty on future sales</a:t>
            </a:r>
          </a:p>
        </p:txBody>
      </p:sp>
    </p:spTree>
    <p:extLst>
      <p:ext uri="{BB962C8B-B14F-4D97-AF65-F5344CB8AC3E}">
        <p14:creationId xmlns:p14="http://schemas.microsoft.com/office/powerpoint/2010/main" val="3976118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9AA69-7052-8366-D1B8-314027EBAD01}"/>
              </a:ext>
            </a:extLst>
          </p:cNvPr>
          <p:cNvSpPr>
            <a:spLocks noGrp="1"/>
          </p:cNvSpPr>
          <p:nvPr>
            <p:ph type="title"/>
          </p:nvPr>
        </p:nvSpPr>
        <p:spPr>
          <a:xfrm>
            <a:off x="745602" y="296715"/>
            <a:ext cx="8911281" cy="1209275"/>
          </a:xfrm>
        </p:spPr>
        <p:txBody>
          <a:bodyPr>
            <a:normAutofit/>
          </a:bodyPr>
          <a:lstStyle/>
          <a:p>
            <a:r>
              <a:rPr lang="en-US" dirty="0"/>
              <a:t>QRX004 For Recessive Dystrophic</a:t>
            </a:r>
            <a:br>
              <a:rPr lang="en-US" dirty="0"/>
            </a:br>
            <a:r>
              <a:rPr lang="en-US" dirty="0"/>
              <a:t>Epidermolysis Bullosa (RDEB)</a:t>
            </a:r>
          </a:p>
        </p:txBody>
      </p:sp>
      <p:sp>
        <p:nvSpPr>
          <p:cNvPr id="4" name="Slide Number Placeholder 3">
            <a:extLst>
              <a:ext uri="{FF2B5EF4-FFF2-40B4-BE49-F238E27FC236}">
                <a16:creationId xmlns:a16="http://schemas.microsoft.com/office/drawing/2014/main" id="{3B8E1E79-D724-6889-8A8C-9D857DBAB2A4}"/>
              </a:ext>
            </a:extLst>
          </p:cNvPr>
          <p:cNvSpPr>
            <a:spLocks noGrp="1"/>
          </p:cNvSpPr>
          <p:nvPr>
            <p:ph type="sldNum" sz="quarter" idx="12"/>
          </p:nvPr>
        </p:nvSpPr>
        <p:spPr/>
        <p:txBody>
          <a:bodyPr/>
          <a:lstStyle/>
          <a:p>
            <a:fld id="{971B8654-0171-E24E-BFE5-7C8099E7777A}" type="slidenum">
              <a:rPr lang="en-US" smtClean="0"/>
              <a:pPr/>
              <a:t>18</a:t>
            </a:fld>
            <a:endParaRPr lang="en-US" dirty="0"/>
          </a:p>
        </p:txBody>
      </p:sp>
      <p:sp>
        <p:nvSpPr>
          <p:cNvPr id="8" name="Freeform 7">
            <a:extLst>
              <a:ext uri="{FF2B5EF4-FFF2-40B4-BE49-F238E27FC236}">
                <a16:creationId xmlns:a16="http://schemas.microsoft.com/office/drawing/2014/main" id="{D3854732-734C-53CD-067B-7C620EFAD44A}"/>
              </a:ext>
            </a:extLst>
          </p:cNvPr>
          <p:cNvSpPr/>
          <p:nvPr/>
        </p:nvSpPr>
        <p:spPr>
          <a:xfrm>
            <a:off x="913031" y="1800344"/>
            <a:ext cx="4969197" cy="934012"/>
          </a:xfrm>
          <a:custGeom>
            <a:avLst/>
            <a:gdLst>
              <a:gd name="connsiteX0" fmla="*/ 0 w 4969197"/>
              <a:gd name="connsiteY0" fmla="*/ 0 h 934012"/>
              <a:gd name="connsiteX1" fmla="*/ 4969198 w 4969197"/>
              <a:gd name="connsiteY1" fmla="*/ 0 h 934012"/>
              <a:gd name="connsiteX2" fmla="*/ 4969198 w 4969197"/>
              <a:gd name="connsiteY2" fmla="*/ 934012 h 934012"/>
              <a:gd name="connsiteX3" fmla="*/ 0 w 4969197"/>
              <a:gd name="connsiteY3" fmla="*/ 934012 h 934012"/>
            </a:gdLst>
            <a:ahLst/>
            <a:cxnLst>
              <a:cxn ang="0">
                <a:pos x="connsiteX0" y="connsiteY0"/>
              </a:cxn>
              <a:cxn ang="0">
                <a:pos x="connsiteX1" y="connsiteY1"/>
              </a:cxn>
              <a:cxn ang="0">
                <a:pos x="connsiteX2" y="connsiteY2"/>
              </a:cxn>
              <a:cxn ang="0">
                <a:pos x="connsiteX3" y="connsiteY3"/>
              </a:cxn>
            </a:cxnLst>
            <a:rect l="l" t="t" r="r" b="b"/>
            <a:pathLst>
              <a:path w="4969197" h="934012">
                <a:moveTo>
                  <a:pt x="0" y="0"/>
                </a:moveTo>
                <a:lnTo>
                  <a:pt x="4969198" y="0"/>
                </a:lnTo>
                <a:lnTo>
                  <a:pt x="4969198" y="934012"/>
                </a:lnTo>
                <a:lnTo>
                  <a:pt x="0" y="934012"/>
                </a:lnTo>
                <a:close/>
              </a:path>
            </a:pathLst>
          </a:custGeom>
          <a:solidFill>
            <a:srgbClr val="E3F8F7"/>
          </a:solidFill>
          <a:ln w="1056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90E41A0-8542-F479-BB5F-9B6FE039CE09}"/>
              </a:ext>
            </a:extLst>
          </p:cNvPr>
          <p:cNvSpPr/>
          <p:nvPr/>
        </p:nvSpPr>
        <p:spPr>
          <a:xfrm>
            <a:off x="6388607" y="1800344"/>
            <a:ext cx="4969197" cy="934012"/>
          </a:xfrm>
          <a:custGeom>
            <a:avLst/>
            <a:gdLst>
              <a:gd name="connsiteX0" fmla="*/ 0 w 4969197"/>
              <a:gd name="connsiteY0" fmla="*/ 0 h 934012"/>
              <a:gd name="connsiteX1" fmla="*/ 4969198 w 4969197"/>
              <a:gd name="connsiteY1" fmla="*/ 0 h 934012"/>
              <a:gd name="connsiteX2" fmla="*/ 4969198 w 4969197"/>
              <a:gd name="connsiteY2" fmla="*/ 934012 h 934012"/>
              <a:gd name="connsiteX3" fmla="*/ 0 w 4969197"/>
              <a:gd name="connsiteY3" fmla="*/ 934012 h 934012"/>
            </a:gdLst>
            <a:ahLst/>
            <a:cxnLst>
              <a:cxn ang="0">
                <a:pos x="connsiteX0" y="connsiteY0"/>
              </a:cxn>
              <a:cxn ang="0">
                <a:pos x="connsiteX1" y="connsiteY1"/>
              </a:cxn>
              <a:cxn ang="0">
                <a:pos x="connsiteX2" y="connsiteY2"/>
              </a:cxn>
              <a:cxn ang="0">
                <a:pos x="connsiteX3" y="connsiteY3"/>
              </a:cxn>
            </a:cxnLst>
            <a:rect l="l" t="t" r="r" b="b"/>
            <a:pathLst>
              <a:path w="4969197" h="934012">
                <a:moveTo>
                  <a:pt x="0" y="0"/>
                </a:moveTo>
                <a:lnTo>
                  <a:pt x="4969198" y="0"/>
                </a:lnTo>
                <a:lnTo>
                  <a:pt x="4969198" y="934012"/>
                </a:lnTo>
                <a:lnTo>
                  <a:pt x="0" y="934012"/>
                </a:lnTo>
                <a:close/>
              </a:path>
            </a:pathLst>
          </a:custGeom>
          <a:solidFill>
            <a:srgbClr val="E3F8F7"/>
          </a:solidFill>
          <a:ln w="1056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A31E72A-A380-4CD2-C581-DA3CCFCAE839}"/>
              </a:ext>
            </a:extLst>
          </p:cNvPr>
          <p:cNvSpPr/>
          <p:nvPr/>
        </p:nvSpPr>
        <p:spPr>
          <a:xfrm>
            <a:off x="6388607" y="2918219"/>
            <a:ext cx="4969197" cy="934012"/>
          </a:xfrm>
          <a:custGeom>
            <a:avLst/>
            <a:gdLst>
              <a:gd name="connsiteX0" fmla="*/ 0 w 4969197"/>
              <a:gd name="connsiteY0" fmla="*/ 0 h 934012"/>
              <a:gd name="connsiteX1" fmla="*/ 4969198 w 4969197"/>
              <a:gd name="connsiteY1" fmla="*/ 0 h 934012"/>
              <a:gd name="connsiteX2" fmla="*/ 4969198 w 4969197"/>
              <a:gd name="connsiteY2" fmla="*/ 934013 h 934012"/>
              <a:gd name="connsiteX3" fmla="*/ 0 w 4969197"/>
              <a:gd name="connsiteY3" fmla="*/ 934013 h 934012"/>
            </a:gdLst>
            <a:ahLst/>
            <a:cxnLst>
              <a:cxn ang="0">
                <a:pos x="connsiteX0" y="connsiteY0"/>
              </a:cxn>
              <a:cxn ang="0">
                <a:pos x="connsiteX1" y="connsiteY1"/>
              </a:cxn>
              <a:cxn ang="0">
                <a:pos x="connsiteX2" y="connsiteY2"/>
              </a:cxn>
              <a:cxn ang="0">
                <a:pos x="connsiteX3" y="connsiteY3"/>
              </a:cxn>
            </a:cxnLst>
            <a:rect l="l" t="t" r="r" b="b"/>
            <a:pathLst>
              <a:path w="4969197" h="934012">
                <a:moveTo>
                  <a:pt x="0" y="0"/>
                </a:moveTo>
                <a:lnTo>
                  <a:pt x="4969198" y="0"/>
                </a:lnTo>
                <a:lnTo>
                  <a:pt x="4969198" y="934013"/>
                </a:lnTo>
                <a:lnTo>
                  <a:pt x="0" y="934013"/>
                </a:lnTo>
                <a:close/>
              </a:path>
            </a:pathLst>
          </a:custGeom>
          <a:solidFill>
            <a:srgbClr val="E3F8F7"/>
          </a:solidFill>
          <a:ln w="1056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3CECCD-0010-84B4-7F71-F5A50DA59C59}"/>
              </a:ext>
            </a:extLst>
          </p:cNvPr>
          <p:cNvSpPr/>
          <p:nvPr/>
        </p:nvSpPr>
        <p:spPr>
          <a:xfrm>
            <a:off x="6388607" y="4036095"/>
            <a:ext cx="4969197" cy="934012"/>
          </a:xfrm>
          <a:custGeom>
            <a:avLst/>
            <a:gdLst>
              <a:gd name="connsiteX0" fmla="*/ 0 w 4969197"/>
              <a:gd name="connsiteY0" fmla="*/ 0 h 934012"/>
              <a:gd name="connsiteX1" fmla="*/ 4969198 w 4969197"/>
              <a:gd name="connsiteY1" fmla="*/ 0 h 934012"/>
              <a:gd name="connsiteX2" fmla="*/ 4969198 w 4969197"/>
              <a:gd name="connsiteY2" fmla="*/ 934013 h 934012"/>
              <a:gd name="connsiteX3" fmla="*/ 0 w 4969197"/>
              <a:gd name="connsiteY3" fmla="*/ 934013 h 934012"/>
            </a:gdLst>
            <a:ahLst/>
            <a:cxnLst>
              <a:cxn ang="0">
                <a:pos x="connsiteX0" y="connsiteY0"/>
              </a:cxn>
              <a:cxn ang="0">
                <a:pos x="connsiteX1" y="connsiteY1"/>
              </a:cxn>
              <a:cxn ang="0">
                <a:pos x="connsiteX2" y="connsiteY2"/>
              </a:cxn>
              <a:cxn ang="0">
                <a:pos x="connsiteX3" y="connsiteY3"/>
              </a:cxn>
            </a:cxnLst>
            <a:rect l="l" t="t" r="r" b="b"/>
            <a:pathLst>
              <a:path w="4969197" h="934012">
                <a:moveTo>
                  <a:pt x="0" y="0"/>
                </a:moveTo>
                <a:lnTo>
                  <a:pt x="4969198" y="0"/>
                </a:lnTo>
                <a:lnTo>
                  <a:pt x="4969198" y="934013"/>
                </a:lnTo>
                <a:lnTo>
                  <a:pt x="0" y="934013"/>
                </a:lnTo>
                <a:close/>
              </a:path>
            </a:pathLst>
          </a:custGeom>
          <a:solidFill>
            <a:srgbClr val="E3F8F7"/>
          </a:solidFill>
          <a:ln w="1056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93FEB81-C500-FFE6-5AF6-A22013F28797}"/>
              </a:ext>
            </a:extLst>
          </p:cNvPr>
          <p:cNvSpPr/>
          <p:nvPr/>
        </p:nvSpPr>
        <p:spPr>
          <a:xfrm>
            <a:off x="6388607" y="5129018"/>
            <a:ext cx="4969197" cy="623591"/>
          </a:xfrm>
          <a:custGeom>
            <a:avLst/>
            <a:gdLst>
              <a:gd name="connsiteX0" fmla="*/ 0 w 4969197"/>
              <a:gd name="connsiteY0" fmla="*/ 0 h 623591"/>
              <a:gd name="connsiteX1" fmla="*/ 4969198 w 4969197"/>
              <a:gd name="connsiteY1" fmla="*/ 0 h 623591"/>
              <a:gd name="connsiteX2" fmla="*/ 4969198 w 4969197"/>
              <a:gd name="connsiteY2" fmla="*/ 623591 h 623591"/>
              <a:gd name="connsiteX3" fmla="*/ 0 w 4969197"/>
              <a:gd name="connsiteY3" fmla="*/ 623591 h 623591"/>
            </a:gdLst>
            <a:ahLst/>
            <a:cxnLst>
              <a:cxn ang="0">
                <a:pos x="connsiteX0" y="connsiteY0"/>
              </a:cxn>
              <a:cxn ang="0">
                <a:pos x="connsiteX1" y="connsiteY1"/>
              </a:cxn>
              <a:cxn ang="0">
                <a:pos x="connsiteX2" y="connsiteY2"/>
              </a:cxn>
              <a:cxn ang="0">
                <a:pos x="connsiteX3" y="connsiteY3"/>
              </a:cxn>
            </a:cxnLst>
            <a:rect l="l" t="t" r="r" b="b"/>
            <a:pathLst>
              <a:path w="4969197" h="623591">
                <a:moveTo>
                  <a:pt x="0" y="0"/>
                </a:moveTo>
                <a:lnTo>
                  <a:pt x="4969198" y="0"/>
                </a:lnTo>
                <a:lnTo>
                  <a:pt x="4969198" y="623591"/>
                </a:lnTo>
                <a:lnTo>
                  <a:pt x="0" y="623591"/>
                </a:lnTo>
                <a:close/>
              </a:path>
            </a:pathLst>
          </a:custGeom>
          <a:solidFill>
            <a:srgbClr val="E3F8F7"/>
          </a:solidFill>
          <a:ln w="1056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2817D55-E612-6CC6-C808-13E0A705DE53}"/>
              </a:ext>
            </a:extLst>
          </p:cNvPr>
          <p:cNvSpPr/>
          <p:nvPr/>
        </p:nvSpPr>
        <p:spPr>
          <a:xfrm>
            <a:off x="913031" y="3026275"/>
            <a:ext cx="4969197" cy="1672742"/>
          </a:xfrm>
          <a:custGeom>
            <a:avLst/>
            <a:gdLst>
              <a:gd name="connsiteX0" fmla="*/ 0 w 4969197"/>
              <a:gd name="connsiteY0" fmla="*/ 0 h 1672742"/>
              <a:gd name="connsiteX1" fmla="*/ 4969198 w 4969197"/>
              <a:gd name="connsiteY1" fmla="*/ 0 h 1672742"/>
              <a:gd name="connsiteX2" fmla="*/ 4969198 w 4969197"/>
              <a:gd name="connsiteY2" fmla="*/ 1672743 h 1672742"/>
              <a:gd name="connsiteX3" fmla="*/ 0 w 4969197"/>
              <a:gd name="connsiteY3" fmla="*/ 1672743 h 1672742"/>
            </a:gdLst>
            <a:ahLst/>
            <a:cxnLst>
              <a:cxn ang="0">
                <a:pos x="connsiteX0" y="connsiteY0"/>
              </a:cxn>
              <a:cxn ang="0">
                <a:pos x="connsiteX1" y="connsiteY1"/>
              </a:cxn>
              <a:cxn ang="0">
                <a:pos x="connsiteX2" y="connsiteY2"/>
              </a:cxn>
              <a:cxn ang="0">
                <a:pos x="connsiteX3" y="connsiteY3"/>
              </a:cxn>
            </a:cxnLst>
            <a:rect l="l" t="t" r="r" b="b"/>
            <a:pathLst>
              <a:path w="4969197" h="1672742">
                <a:moveTo>
                  <a:pt x="0" y="0"/>
                </a:moveTo>
                <a:lnTo>
                  <a:pt x="4969198" y="0"/>
                </a:lnTo>
                <a:lnTo>
                  <a:pt x="4969198" y="1672743"/>
                </a:lnTo>
                <a:lnTo>
                  <a:pt x="0" y="1672743"/>
                </a:lnTo>
                <a:close/>
              </a:path>
            </a:pathLst>
          </a:custGeom>
          <a:solidFill>
            <a:srgbClr val="E3F8F7"/>
          </a:solidFill>
          <a:ln w="1056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32C487C-E4A0-A1C6-2265-B788282EBAD5}"/>
              </a:ext>
            </a:extLst>
          </p:cNvPr>
          <p:cNvSpPr/>
          <p:nvPr/>
        </p:nvSpPr>
        <p:spPr>
          <a:xfrm>
            <a:off x="913031" y="4991042"/>
            <a:ext cx="4969197" cy="786202"/>
          </a:xfrm>
          <a:custGeom>
            <a:avLst/>
            <a:gdLst>
              <a:gd name="connsiteX0" fmla="*/ 0 w 4969197"/>
              <a:gd name="connsiteY0" fmla="*/ 0 h 786202"/>
              <a:gd name="connsiteX1" fmla="*/ 4969198 w 4969197"/>
              <a:gd name="connsiteY1" fmla="*/ 0 h 786202"/>
              <a:gd name="connsiteX2" fmla="*/ 4969198 w 4969197"/>
              <a:gd name="connsiteY2" fmla="*/ 786203 h 786202"/>
              <a:gd name="connsiteX3" fmla="*/ 0 w 4969197"/>
              <a:gd name="connsiteY3" fmla="*/ 786203 h 786202"/>
            </a:gdLst>
            <a:ahLst/>
            <a:cxnLst>
              <a:cxn ang="0">
                <a:pos x="connsiteX0" y="connsiteY0"/>
              </a:cxn>
              <a:cxn ang="0">
                <a:pos x="connsiteX1" y="connsiteY1"/>
              </a:cxn>
              <a:cxn ang="0">
                <a:pos x="connsiteX2" y="connsiteY2"/>
              </a:cxn>
              <a:cxn ang="0">
                <a:pos x="connsiteX3" y="connsiteY3"/>
              </a:cxn>
            </a:cxnLst>
            <a:rect l="l" t="t" r="r" b="b"/>
            <a:pathLst>
              <a:path w="4969197" h="786202">
                <a:moveTo>
                  <a:pt x="0" y="0"/>
                </a:moveTo>
                <a:lnTo>
                  <a:pt x="4969198" y="0"/>
                </a:lnTo>
                <a:lnTo>
                  <a:pt x="4969198" y="786203"/>
                </a:lnTo>
                <a:lnTo>
                  <a:pt x="0" y="786203"/>
                </a:lnTo>
                <a:close/>
              </a:path>
            </a:pathLst>
          </a:custGeom>
          <a:solidFill>
            <a:srgbClr val="E3F8F7"/>
          </a:solidFill>
          <a:ln w="1056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7ED034B-5127-317D-5C8C-C22DA8FEB525}"/>
              </a:ext>
            </a:extLst>
          </p:cNvPr>
          <p:cNvSpPr/>
          <p:nvPr/>
        </p:nvSpPr>
        <p:spPr>
          <a:xfrm>
            <a:off x="838200" y="1800344"/>
            <a:ext cx="74831" cy="934012"/>
          </a:xfrm>
          <a:custGeom>
            <a:avLst/>
            <a:gdLst>
              <a:gd name="connsiteX0" fmla="*/ 0 w 74831"/>
              <a:gd name="connsiteY0" fmla="*/ 0 h 934012"/>
              <a:gd name="connsiteX1" fmla="*/ 74831 w 74831"/>
              <a:gd name="connsiteY1" fmla="*/ 0 h 934012"/>
              <a:gd name="connsiteX2" fmla="*/ 74831 w 74831"/>
              <a:gd name="connsiteY2" fmla="*/ 934012 h 934012"/>
              <a:gd name="connsiteX3" fmla="*/ 0 w 74831"/>
              <a:gd name="connsiteY3" fmla="*/ 934012 h 934012"/>
            </a:gdLst>
            <a:ahLst/>
            <a:cxnLst>
              <a:cxn ang="0">
                <a:pos x="connsiteX0" y="connsiteY0"/>
              </a:cxn>
              <a:cxn ang="0">
                <a:pos x="connsiteX1" y="connsiteY1"/>
              </a:cxn>
              <a:cxn ang="0">
                <a:pos x="connsiteX2" y="connsiteY2"/>
              </a:cxn>
              <a:cxn ang="0">
                <a:pos x="connsiteX3" y="connsiteY3"/>
              </a:cxn>
            </a:cxnLst>
            <a:rect l="l" t="t" r="r" b="b"/>
            <a:pathLst>
              <a:path w="74831" h="934012">
                <a:moveTo>
                  <a:pt x="0" y="0"/>
                </a:moveTo>
                <a:lnTo>
                  <a:pt x="74831" y="0"/>
                </a:lnTo>
                <a:lnTo>
                  <a:pt x="74831" y="934012"/>
                </a:lnTo>
                <a:lnTo>
                  <a:pt x="0" y="934012"/>
                </a:lnTo>
                <a:close/>
              </a:path>
            </a:pathLst>
          </a:custGeom>
          <a:solidFill>
            <a:srgbClr val="75DFF1"/>
          </a:solidFill>
          <a:ln w="1056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CC70CE4-72BB-5694-1EE7-2EAFB9988DA2}"/>
              </a:ext>
            </a:extLst>
          </p:cNvPr>
          <p:cNvSpPr/>
          <p:nvPr/>
        </p:nvSpPr>
        <p:spPr>
          <a:xfrm>
            <a:off x="6313882" y="1800344"/>
            <a:ext cx="74831" cy="934012"/>
          </a:xfrm>
          <a:custGeom>
            <a:avLst/>
            <a:gdLst>
              <a:gd name="connsiteX0" fmla="*/ 0 w 74831"/>
              <a:gd name="connsiteY0" fmla="*/ 0 h 934012"/>
              <a:gd name="connsiteX1" fmla="*/ 74832 w 74831"/>
              <a:gd name="connsiteY1" fmla="*/ 0 h 934012"/>
              <a:gd name="connsiteX2" fmla="*/ 74832 w 74831"/>
              <a:gd name="connsiteY2" fmla="*/ 934012 h 934012"/>
              <a:gd name="connsiteX3" fmla="*/ 0 w 74831"/>
              <a:gd name="connsiteY3" fmla="*/ 934012 h 934012"/>
            </a:gdLst>
            <a:ahLst/>
            <a:cxnLst>
              <a:cxn ang="0">
                <a:pos x="connsiteX0" y="connsiteY0"/>
              </a:cxn>
              <a:cxn ang="0">
                <a:pos x="connsiteX1" y="connsiteY1"/>
              </a:cxn>
              <a:cxn ang="0">
                <a:pos x="connsiteX2" y="connsiteY2"/>
              </a:cxn>
              <a:cxn ang="0">
                <a:pos x="connsiteX3" y="connsiteY3"/>
              </a:cxn>
            </a:cxnLst>
            <a:rect l="l" t="t" r="r" b="b"/>
            <a:pathLst>
              <a:path w="74831" h="934012">
                <a:moveTo>
                  <a:pt x="0" y="0"/>
                </a:moveTo>
                <a:lnTo>
                  <a:pt x="74832" y="0"/>
                </a:lnTo>
                <a:lnTo>
                  <a:pt x="74832" y="934012"/>
                </a:lnTo>
                <a:lnTo>
                  <a:pt x="0" y="934012"/>
                </a:lnTo>
                <a:close/>
              </a:path>
            </a:pathLst>
          </a:custGeom>
          <a:solidFill>
            <a:srgbClr val="75DFF1"/>
          </a:solidFill>
          <a:ln w="1056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5A20FE2-A2DA-412D-C364-2167CFC376CE}"/>
              </a:ext>
            </a:extLst>
          </p:cNvPr>
          <p:cNvSpPr/>
          <p:nvPr/>
        </p:nvSpPr>
        <p:spPr>
          <a:xfrm>
            <a:off x="6313882" y="2918219"/>
            <a:ext cx="74831" cy="934012"/>
          </a:xfrm>
          <a:custGeom>
            <a:avLst/>
            <a:gdLst>
              <a:gd name="connsiteX0" fmla="*/ 0 w 74831"/>
              <a:gd name="connsiteY0" fmla="*/ 0 h 934012"/>
              <a:gd name="connsiteX1" fmla="*/ 74832 w 74831"/>
              <a:gd name="connsiteY1" fmla="*/ 0 h 934012"/>
              <a:gd name="connsiteX2" fmla="*/ 74832 w 74831"/>
              <a:gd name="connsiteY2" fmla="*/ 934013 h 934012"/>
              <a:gd name="connsiteX3" fmla="*/ 0 w 74831"/>
              <a:gd name="connsiteY3" fmla="*/ 934013 h 934012"/>
            </a:gdLst>
            <a:ahLst/>
            <a:cxnLst>
              <a:cxn ang="0">
                <a:pos x="connsiteX0" y="connsiteY0"/>
              </a:cxn>
              <a:cxn ang="0">
                <a:pos x="connsiteX1" y="connsiteY1"/>
              </a:cxn>
              <a:cxn ang="0">
                <a:pos x="connsiteX2" y="connsiteY2"/>
              </a:cxn>
              <a:cxn ang="0">
                <a:pos x="connsiteX3" y="connsiteY3"/>
              </a:cxn>
            </a:cxnLst>
            <a:rect l="l" t="t" r="r" b="b"/>
            <a:pathLst>
              <a:path w="74831" h="934012">
                <a:moveTo>
                  <a:pt x="0" y="0"/>
                </a:moveTo>
                <a:lnTo>
                  <a:pt x="74832" y="0"/>
                </a:lnTo>
                <a:lnTo>
                  <a:pt x="74832" y="934013"/>
                </a:lnTo>
                <a:lnTo>
                  <a:pt x="0" y="934013"/>
                </a:lnTo>
                <a:close/>
              </a:path>
            </a:pathLst>
          </a:custGeom>
          <a:solidFill>
            <a:srgbClr val="75DFF1"/>
          </a:solidFill>
          <a:ln w="1056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BB7ED0E-E135-AB2E-96E7-2FE7FE41BB5A}"/>
              </a:ext>
            </a:extLst>
          </p:cNvPr>
          <p:cNvSpPr/>
          <p:nvPr/>
        </p:nvSpPr>
        <p:spPr>
          <a:xfrm>
            <a:off x="6313882" y="4038421"/>
            <a:ext cx="74831" cy="934012"/>
          </a:xfrm>
          <a:custGeom>
            <a:avLst/>
            <a:gdLst>
              <a:gd name="connsiteX0" fmla="*/ 0 w 74831"/>
              <a:gd name="connsiteY0" fmla="*/ 0 h 934012"/>
              <a:gd name="connsiteX1" fmla="*/ 74832 w 74831"/>
              <a:gd name="connsiteY1" fmla="*/ 0 h 934012"/>
              <a:gd name="connsiteX2" fmla="*/ 74832 w 74831"/>
              <a:gd name="connsiteY2" fmla="*/ 934012 h 934012"/>
              <a:gd name="connsiteX3" fmla="*/ 0 w 74831"/>
              <a:gd name="connsiteY3" fmla="*/ 934012 h 934012"/>
            </a:gdLst>
            <a:ahLst/>
            <a:cxnLst>
              <a:cxn ang="0">
                <a:pos x="connsiteX0" y="connsiteY0"/>
              </a:cxn>
              <a:cxn ang="0">
                <a:pos x="connsiteX1" y="connsiteY1"/>
              </a:cxn>
              <a:cxn ang="0">
                <a:pos x="connsiteX2" y="connsiteY2"/>
              </a:cxn>
              <a:cxn ang="0">
                <a:pos x="connsiteX3" y="connsiteY3"/>
              </a:cxn>
            </a:cxnLst>
            <a:rect l="l" t="t" r="r" b="b"/>
            <a:pathLst>
              <a:path w="74831" h="934012">
                <a:moveTo>
                  <a:pt x="0" y="0"/>
                </a:moveTo>
                <a:lnTo>
                  <a:pt x="74832" y="0"/>
                </a:lnTo>
                <a:lnTo>
                  <a:pt x="74832" y="934012"/>
                </a:lnTo>
                <a:lnTo>
                  <a:pt x="0" y="934012"/>
                </a:lnTo>
                <a:close/>
              </a:path>
            </a:pathLst>
          </a:custGeom>
          <a:solidFill>
            <a:srgbClr val="75DFF1"/>
          </a:solidFill>
          <a:ln w="1056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433F71B-4797-7531-39BD-AE564F51D738}"/>
              </a:ext>
            </a:extLst>
          </p:cNvPr>
          <p:cNvSpPr/>
          <p:nvPr/>
        </p:nvSpPr>
        <p:spPr>
          <a:xfrm>
            <a:off x="6313882" y="5129018"/>
            <a:ext cx="74831" cy="623591"/>
          </a:xfrm>
          <a:custGeom>
            <a:avLst/>
            <a:gdLst>
              <a:gd name="connsiteX0" fmla="*/ 0 w 74831"/>
              <a:gd name="connsiteY0" fmla="*/ 0 h 623591"/>
              <a:gd name="connsiteX1" fmla="*/ 74832 w 74831"/>
              <a:gd name="connsiteY1" fmla="*/ 0 h 623591"/>
              <a:gd name="connsiteX2" fmla="*/ 74832 w 74831"/>
              <a:gd name="connsiteY2" fmla="*/ 623591 h 623591"/>
              <a:gd name="connsiteX3" fmla="*/ 0 w 74831"/>
              <a:gd name="connsiteY3" fmla="*/ 623591 h 623591"/>
            </a:gdLst>
            <a:ahLst/>
            <a:cxnLst>
              <a:cxn ang="0">
                <a:pos x="connsiteX0" y="connsiteY0"/>
              </a:cxn>
              <a:cxn ang="0">
                <a:pos x="connsiteX1" y="connsiteY1"/>
              </a:cxn>
              <a:cxn ang="0">
                <a:pos x="connsiteX2" y="connsiteY2"/>
              </a:cxn>
              <a:cxn ang="0">
                <a:pos x="connsiteX3" y="connsiteY3"/>
              </a:cxn>
            </a:cxnLst>
            <a:rect l="l" t="t" r="r" b="b"/>
            <a:pathLst>
              <a:path w="74831" h="623591">
                <a:moveTo>
                  <a:pt x="0" y="0"/>
                </a:moveTo>
                <a:lnTo>
                  <a:pt x="74832" y="0"/>
                </a:lnTo>
                <a:lnTo>
                  <a:pt x="74832" y="623591"/>
                </a:lnTo>
                <a:lnTo>
                  <a:pt x="0" y="623591"/>
                </a:lnTo>
                <a:close/>
              </a:path>
            </a:pathLst>
          </a:custGeom>
          <a:solidFill>
            <a:srgbClr val="75DFF1"/>
          </a:solidFill>
          <a:ln w="1056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50C44D0-4224-0687-6A5A-30C94F1A32FD}"/>
              </a:ext>
            </a:extLst>
          </p:cNvPr>
          <p:cNvSpPr/>
          <p:nvPr/>
        </p:nvSpPr>
        <p:spPr>
          <a:xfrm>
            <a:off x="838200" y="3026275"/>
            <a:ext cx="74831" cy="1672742"/>
          </a:xfrm>
          <a:custGeom>
            <a:avLst/>
            <a:gdLst>
              <a:gd name="connsiteX0" fmla="*/ 0 w 74831"/>
              <a:gd name="connsiteY0" fmla="*/ 0 h 1672742"/>
              <a:gd name="connsiteX1" fmla="*/ 74831 w 74831"/>
              <a:gd name="connsiteY1" fmla="*/ 0 h 1672742"/>
              <a:gd name="connsiteX2" fmla="*/ 74831 w 74831"/>
              <a:gd name="connsiteY2" fmla="*/ 1672743 h 1672742"/>
              <a:gd name="connsiteX3" fmla="*/ 0 w 74831"/>
              <a:gd name="connsiteY3" fmla="*/ 1672743 h 1672742"/>
            </a:gdLst>
            <a:ahLst/>
            <a:cxnLst>
              <a:cxn ang="0">
                <a:pos x="connsiteX0" y="connsiteY0"/>
              </a:cxn>
              <a:cxn ang="0">
                <a:pos x="connsiteX1" y="connsiteY1"/>
              </a:cxn>
              <a:cxn ang="0">
                <a:pos x="connsiteX2" y="connsiteY2"/>
              </a:cxn>
              <a:cxn ang="0">
                <a:pos x="connsiteX3" y="connsiteY3"/>
              </a:cxn>
            </a:cxnLst>
            <a:rect l="l" t="t" r="r" b="b"/>
            <a:pathLst>
              <a:path w="74831" h="1672742">
                <a:moveTo>
                  <a:pt x="0" y="0"/>
                </a:moveTo>
                <a:lnTo>
                  <a:pt x="74831" y="0"/>
                </a:lnTo>
                <a:lnTo>
                  <a:pt x="74831" y="1672743"/>
                </a:lnTo>
                <a:lnTo>
                  <a:pt x="0" y="1672743"/>
                </a:lnTo>
                <a:close/>
              </a:path>
            </a:pathLst>
          </a:custGeom>
          <a:solidFill>
            <a:srgbClr val="75DFF1"/>
          </a:solidFill>
          <a:ln w="1056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60A94A5-58A1-D75E-0F33-43097F38080E}"/>
              </a:ext>
            </a:extLst>
          </p:cNvPr>
          <p:cNvSpPr/>
          <p:nvPr/>
        </p:nvSpPr>
        <p:spPr>
          <a:xfrm>
            <a:off x="838200" y="4991042"/>
            <a:ext cx="74831" cy="786202"/>
          </a:xfrm>
          <a:custGeom>
            <a:avLst/>
            <a:gdLst>
              <a:gd name="connsiteX0" fmla="*/ 0 w 74831"/>
              <a:gd name="connsiteY0" fmla="*/ 0 h 786202"/>
              <a:gd name="connsiteX1" fmla="*/ 74831 w 74831"/>
              <a:gd name="connsiteY1" fmla="*/ 0 h 786202"/>
              <a:gd name="connsiteX2" fmla="*/ 74831 w 74831"/>
              <a:gd name="connsiteY2" fmla="*/ 786203 h 786202"/>
              <a:gd name="connsiteX3" fmla="*/ 0 w 74831"/>
              <a:gd name="connsiteY3" fmla="*/ 786203 h 786202"/>
            </a:gdLst>
            <a:ahLst/>
            <a:cxnLst>
              <a:cxn ang="0">
                <a:pos x="connsiteX0" y="connsiteY0"/>
              </a:cxn>
              <a:cxn ang="0">
                <a:pos x="connsiteX1" y="connsiteY1"/>
              </a:cxn>
              <a:cxn ang="0">
                <a:pos x="connsiteX2" y="connsiteY2"/>
              </a:cxn>
              <a:cxn ang="0">
                <a:pos x="connsiteX3" y="connsiteY3"/>
              </a:cxn>
            </a:cxnLst>
            <a:rect l="l" t="t" r="r" b="b"/>
            <a:pathLst>
              <a:path w="74831" h="786202">
                <a:moveTo>
                  <a:pt x="0" y="0"/>
                </a:moveTo>
                <a:lnTo>
                  <a:pt x="74831" y="0"/>
                </a:lnTo>
                <a:lnTo>
                  <a:pt x="74831" y="786203"/>
                </a:lnTo>
                <a:lnTo>
                  <a:pt x="0" y="786203"/>
                </a:lnTo>
                <a:close/>
              </a:path>
            </a:pathLst>
          </a:custGeom>
          <a:solidFill>
            <a:srgbClr val="75DFF1"/>
          </a:solidFill>
          <a:ln w="10568" cap="flat">
            <a:noFill/>
            <a:prstDash val="solid"/>
            <a:miter/>
          </a:ln>
        </p:spPr>
        <p:txBody>
          <a:bodyPr rtlCol="0" anchor="ctr"/>
          <a:lstStyle/>
          <a:p>
            <a:endParaRPr lang="en-US"/>
          </a:p>
        </p:txBody>
      </p:sp>
      <p:sp>
        <p:nvSpPr>
          <p:cNvPr id="43" name="Rectangle 42">
            <a:extLst>
              <a:ext uri="{FF2B5EF4-FFF2-40B4-BE49-F238E27FC236}">
                <a16:creationId xmlns:a16="http://schemas.microsoft.com/office/drawing/2014/main" id="{0F2D0C71-229B-4236-0EDE-C0B07EB97D7B}"/>
              </a:ext>
            </a:extLst>
          </p:cNvPr>
          <p:cNvSpPr/>
          <p:nvPr/>
        </p:nvSpPr>
        <p:spPr>
          <a:xfrm>
            <a:off x="913031" y="1800238"/>
            <a:ext cx="4965088" cy="934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600" dirty="0">
                <a:solidFill>
                  <a:srgbClr val="162E45"/>
                </a:solidFill>
                <a:latin typeface="Arial" panose="020B0604020202020204" pitchFamily="34" charset="0"/>
                <a:cs typeface="Arial" panose="020B0604020202020204" pitchFamily="34" charset="0"/>
              </a:rPr>
              <a:t>RDEB is a </a:t>
            </a:r>
            <a:r>
              <a:rPr lang="en-US" sz="2000" b="1" dirty="0">
                <a:solidFill>
                  <a:srgbClr val="162E45"/>
                </a:solidFill>
                <a:latin typeface="Arial" panose="020B0604020202020204" pitchFamily="34" charset="0"/>
                <a:cs typeface="Arial" panose="020B0604020202020204" pitchFamily="34" charset="0"/>
              </a:rPr>
              <a:t>monogenic disease </a:t>
            </a:r>
            <a:r>
              <a:rPr lang="en-US" sz="1600" dirty="0">
                <a:solidFill>
                  <a:srgbClr val="162E45"/>
                </a:solidFill>
                <a:latin typeface="Arial" panose="020B0604020202020204" pitchFamily="34" charset="0"/>
                <a:cs typeface="Arial" panose="020B0604020202020204" pitchFamily="34" charset="0"/>
              </a:rPr>
              <a:t>resulting in chronic skin blistering and wounding</a:t>
            </a:r>
          </a:p>
        </p:txBody>
      </p:sp>
      <p:sp>
        <p:nvSpPr>
          <p:cNvPr id="44" name="Rectangle 43">
            <a:extLst>
              <a:ext uri="{FF2B5EF4-FFF2-40B4-BE49-F238E27FC236}">
                <a16:creationId xmlns:a16="http://schemas.microsoft.com/office/drawing/2014/main" id="{61ACE9D8-04AE-89CA-DD51-97BC2A1FE9E7}"/>
              </a:ext>
            </a:extLst>
          </p:cNvPr>
          <p:cNvSpPr/>
          <p:nvPr/>
        </p:nvSpPr>
        <p:spPr>
          <a:xfrm>
            <a:off x="913031" y="3143924"/>
            <a:ext cx="4965088" cy="1356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solidFill>
                  <a:srgbClr val="162E45"/>
                </a:solidFill>
                <a:latin typeface="Arial" panose="020B0604020202020204" pitchFamily="34" charset="0"/>
                <a:cs typeface="Arial" panose="020B0604020202020204" pitchFamily="34" charset="0"/>
              </a:rPr>
              <a:t>Cause: A mutation in the COL7A1 gene </a:t>
            </a:r>
            <a:r>
              <a:rPr lang="en-US" sz="1600" dirty="0">
                <a:solidFill>
                  <a:srgbClr val="162E45"/>
                </a:solidFill>
                <a:latin typeface="Arial" panose="020B0604020202020204" pitchFamily="34" charset="0"/>
                <a:cs typeface="Arial" panose="020B0604020202020204" pitchFamily="34" charset="0"/>
              </a:rPr>
              <a:t>that encodes for COL7  Devastating, progressive, painful blistering disease that often leads to death</a:t>
            </a:r>
          </a:p>
        </p:txBody>
      </p:sp>
      <p:sp>
        <p:nvSpPr>
          <p:cNvPr id="45" name="Rectangle 44">
            <a:extLst>
              <a:ext uri="{FF2B5EF4-FFF2-40B4-BE49-F238E27FC236}">
                <a16:creationId xmlns:a16="http://schemas.microsoft.com/office/drawing/2014/main" id="{F7E0BBBB-CB69-D237-7492-4F5E1B8EA305}"/>
              </a:ext>
            </a:extLst>
          </p:cNvPr>
          <p:cNvSpPr/>
          <p:nvPr/>
        </p:nvSpPr>
        <p:spPr>
          <a:xfrm>
            <a:off x="913031" y="4990936"/>
            <a:ext cx="4965088" cy="786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solidFill>
                  <a:srgbClr val="162E45"/>
                </a:solidFill>
                <a:latin typeface="Arial" panose="020B0604020202020204" pitchFamily="34" charset="0"/>
                <a:cs typeface="Arial" panose="020B0604020202020204" pitchFamily="34" charset="0"/>
              </a:rPr>
              <a:t>Diagnosed at infancy</a:t>
            </a:r>
            <a:endParaRPr lang="en-US" sz="2000" dirty="0">
              <a:solidFill>
                <a:srgbClr val="162E45"/>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71AD1795-0EE1-F1E0-90F9-A978D1089EE5}"/>
              </a:ext>
            </a:extLst>
          </p:cNvPr>
          <p:cNvSpPr/>
          <p:nvPr/>
        </p:nvSpPr>
        <p:spPr>
          <a:xfrm>
            <a:off x="6397438" y="1798015"/>
            <a:ext cx="4952150" cy="934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solidFill>
                  <a:srgbClr val="162E45"/>
                </a:solidFill>
                <a:latin typeface="Arial" panose="020B0604020202020204" pitchFamily="34" charset="0"/>
                <a:cs typeface="Arial" panose="020B0604020202020204" pitchFamily="34" charset="0"/>
              </a:rPr>
              <a:t>High mortality rate – 76% </a:t>
            </a:r>
            <a:r>
              <a:rPr lang="en-US" sz="1600" dirty="0">
                <a:solidFill>
                  <a:srgbClr val="162E45"/>
                </a:solidFill>
                <a:latin typeface="Arial" panose="020B0604020202020204" pitchFamily="34" charset="0"/>
                <a:cs typeface="Arial" panose="020B0604020202020204" pitchFamily="34" charset="0"/>
              </a:rPr>
              <a:t>of RDEB patients do not live beyond their 30’s</a:t>
            </a:r>
            <a:endParaRPr lang="en-US" sz="1600" b="1" dirty="0">
              <a:solidFill>
                <a:srgbClr val="162E45"/>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945E7122-5237-F1B6-5370-6C4158D28C4F}"/>
              </a:ext>
            </a:extLst>
          </p:cNvPr>
          <p:cNvSpPr/>
          <p:nvPr/>
        </p:nvSpPr>
        <p:spPr>
          <a:xfrm>
            <a:off x="6388608" y="2915893"/>
            <a:ext cx="4965088" cy="936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solidFill>
                  <a:srgbClr val="162E45"/>
                </a:solidFill>
                <a:latin typeface="Arial" panose="020B0604020202020204" pitchFamily="34" charset="0"/>
                <a:cs typeface="Arial" panose="020B0604020202020204" pitchFamily="34" charset="0"/>
              </a:rPr>
              <a:t>Current treatments </a:t>
            </a:r>
            <a:r>
              <a:rPr lang="en-US" sz="1600" dirty="0">
                <a:solidFill>
                  <a:srgbClr val="162E45"/>
                </a:solidFill>
                <a:latin typeface="Arial" panose="020B0604020202020204" pitchFamily="34" charset="0"/>
                <a:cs typeface="Arial" panose="020B0604020202020204" pitchFamily="34" charset="0"/>
              </a:rPr>
              <a:t>only address symptoms</a:t>
            </a:r>
          </a:p>
        </p:txBody>
      </p:sp>
      <p:sp>
        <p:nvSpPr>
          <p:cNvPr id="48" name="Rectangle 47">
            <a:extLst>
              <a:ext uri="{FF2B5EF4-FFF2-40B4-BE49-F238E27FC236}">
                <a16:creationId xmlns:a16="http://schemas.microsoft.com/office/drawing/2014/main" id="{EC3EC503-580A-6012-21E9-EA2C7B75DA15}"/>
              </a:ext>
            </a:extLst>
          </p:cNvPr>
          <p:cNvSpPr/>
          <p:nvPr/>
        </p:nvSpPr>
        <p:spPr>
          <a:xfrm>
            <a:off x="6388607" y="4033769"/>
            <a:ext cx="4965089" cy="936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1600" dirty="0">
                <a:solidFill>
                  <a:srgbClr val="162E45"/>
                </a:solidFill>
                <a:latin typeface="Arial" panose="020B0604020202020204" pitchFamily="34" charset="0"/>
                <a:cs typeface="Arial" panose="020B0604020202020204" pitchFamily="34" charset="0"/>
              </a:rPr>
              <a:t>Bandaging alone can exceed </a:t>
            </a:r>
            <a:r>
              <a:rPr lang="en-US" sz="2000" b="1" dirty="0">
                <a:solidFill>
                  <a:srgbClr val="162E45"/>
                </a:solidFill>
                <a:latin typeface="Arial" panose="020B0604020202020204" pitchFamily="34" charset="0"/>
                <a:cs typeface="Arial" panose="020B0604020202020204" pitchFamily="34" charset="0"/>
              </a:rPr>
              <a:t>$10,000 per month</a:t>
            </a:r>
          </a:p>
        </p:txBody>
      </p:sp>
      <p:sp>
        <p:nvSpPr>
          <p:cNvPr id="49" name="Rectangle 48">
            <a:extLst>
              <a:ext uri="{FF2B5EF4-FFF2-40B4-BE49-F238E27FC236}">
                <a16:creationId xmlns:a16="http://schemas.microsoft.com/office/drawing/2014/main" id="{814DE8B9-4254-EEF0-D84D-423C2D5F7898}"/>
              </a:ext>
            </a:extLst>
          </p:cNvPr>
          <p:cNvSpPr/>
          <p:nvPr/>
        </p:nvSpPr>
        <p:spPr>
          <a:xfrm>
            <a:off x="6384498" y="5103779"/>
            <a:ext cx="4965089" cy="648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nSpc>
                <a:spcPct val="120000"/>
              </a:lnSpc>
            </a:pPr>
            <a:r>
              <a:rPr lang="en-US" sz="2000" b="1" dirty="0">
                <a:solidFill>
                  <a:srgbClr val="162E45"/>
                </a:solidFill>
                <a:latin typeface="Arial" panose="020B0604020202020204" pitchFamily="34" charset="0"/>
                <a:cs typeface="Arial" panose="020B0604020202020204" pitchFamily="34" charset="0"/>
              </a:rPr>
              <a:t>RDEB ~1,500 – 2,500  patients in US</a:t>
            </a:r>
          </a:p>
        </p:txBody>
      </p:sp>
    </p:spTree>
    <p:extLst>
      <p:ext uri="{BB962C8B-B14F-4D97-AF65-F5344CB8AC3E}">
        <p14:creationId xmlns:p14="http://schemas.microsoft.com/office/powerpoint/2010/main" val="1716086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D3EF-96AA-7BBC-276B-7FBC352FD4C2}"/>
              </a:ext>
            </a:extLst>
          </p:cNvPr>
          <p:cNvSpPr>
            <a:spLocks noGrp="1"/>
          </p:cNvSpPr>
          <p:nvPr>
            <p:ph type="title"/>
          </p:nvPr>
        </p:nvSpPr>
        <p:spPr/>
        <p:txBody>
          <a:bodyPr/>
          <a:lstStyle/>
          <a:p>
            <a:r>
              <a:rPr lang="en-US" dirty="0"/>
              <a:t>Clinical and Regulatory Overview</a:t>
            </a:r>
          </a:p>
        </p:txBody>
      </p:sp>
      <p:sp>
        <p:nvSpPr>
          <p:cNvPr id="3" name="Content Placeholder 2">
            <a:extLst>
              <a:ext uri="{FF2B5EF4-FFF2-40B4-BE49-F238E27FC236}">
                <a16:creationId xmlns:a16="http://schemas.microsoft.com/office/drawing/2014/main" id="{03B79AE6-6D4E-96BF-4AA6-70BB995BB665}"/>
              </a:ext>
            </a:extLst>
          </p:cNvPr>
          <p:cNvSpPr>
            <a:spLocks noGrp="1"/>
          </p:cNvSpPr>
          <p:nvPr>
            <p:ph idx="1"/>
          </p:nvPr>
        </p:nvSpPr>
        <p:spPr>
          <a:xfrm>
            <a:off x="1317507" y="1024466"/>
            <a:ext cx="6521381" cy="1137510"/>
          </a:xfrm>
        </p:spPr>
        <p:txBody>
          <a:bodyPr>
            <a:normAutofit/>
          </a:bodyPr>
          <a:lstStyle/>
          <a:p>
            <a:pPr marL="0" indent="0">
              <a:lnSpc>
                <a:spcPct val="150000"/>
              </a:lnSpc>
              <a:buNone/>
            </a:pPr>
            <a:r>
              <a:rPr lang="en-US" sz="2000" dirty="0">
                <a:solidFill>
                  <a:srgbClr val="162E45"/>
                </a:solidFill>
              </a:rPr>
              <a:t>Positive FDA guidance received from Pre-IND filing </a:t>
            </a:r>
          </a:p>
          <a:p>
            <a:pPr marL="0" indent="0">
              <a:lnSpc>
                <a:spcPct val="150000"/>
              </a:lnSpc>
              <a:buNone/>
            </a:pPr>
            <a:r>
              <a:rPr lang="en-US" sz="2000" dirty="0">
                <a:solidFill>
                  <a:srgbClr val="162E45"/>
                </a:solidFill>
              </a:rPr>
              <a:t>Program on hold, pending review of market opportunity</a:t>
            </a:r>
          </a:p>
        </p:txBody>
      </p:sp>
      <p:sp>
        <p:nvSpPr>
          <p:cNvPr id="4" name="Slide Number Placeholder 3">
            <a:extLst>
              <a:ext uri="{FF2B5EF4-FFF2-40B4-BE49-F238E27FC236}">
                <a16:creationId xmlns:a16="http://schemas.microsoft.com/office/drawing/2014/main" id="{52BAB880-0D17-974A-BB8C-CAC5664AC0F7}"/>
              </a:ext>
            </a:extLst>
          </p:cNvPr>
          <p:cNvSpPr>
            <a:spLocks noGrp="1"/>
          </p:cNvSpPr>
          <p:nvPr>
            <p:ph type="sldNum" sz="quarter" idx="12"/>
          </p:nvPr>
        </p:nvSpPr>
        <p:spPr/>
        <p:txBody>
          <a:bodyPr/>
          <a:lstStyle/>
          <a:p>
            <a:fld id="{971B8654-0171-E24E-BFE5-7C8099E7777A}" type="slidenum">
              <a:rPr lang="en-US" smtClean="0"/>
              <a:pPr/>
              <a:t>19</a:t>
            </a:fld>
            <a:endParaRPr lang="en-US" dirty="0"/>
          </a:p>
        </p:txBody>
      </p:sp>
      <p:pic>
        <p:nvPicPr>
          <p:cNvPr id="6" name="Graphic 5">
            <a:extLst>
              <a:ext uri="{FF2B5EF4-FFF2-40B4-BE49-F238E27FC236}">
                <a16:creationId xmlns:a16="http://schemas.microsoft.com/office/drawing/2014/main" id="{70D5A890-87AB-53A9-B88B-D228062CE3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739" y="1116920"/>
            <a:ext cx="361768" cy="361768"/>
          </a:xfrm>
          <a:prstGeom prst="rect">
            <a:avLst/>
          </a:prstGeom>
        </p:spPr>
      </p:pic>
      <p:pic>
        <p:nvPicPr>
          <p:cNvPr id="7" name="Graphic 6">
            <a:extLst>
              <a:ext uri="{FF2B5EF4-FFF2-40B4-BE49-F238E27FC236}">
                <a16:creationId xmlns:a16="http://schemas.microsoft.com/office/drawing/2014/main" id="{7A165EF5-CE5F-8B89-76BD-AC80E909E1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739" y="1730874"/>
            <a:ext cx="361768" cy="361768"/>
          </a:xfrm>
          <a:prstGeom prst="rect">
            <a:avLst/>
          </a:prstGeom>
        </p:spPr>
      </p:pic>
      <p:pic>
        <p:nvPicPr>
          <p:cNvPr id="9" name="Graphic 8">
            <a:extLst>
              <a:ext uri="{FF2B5EF4-FFF2-40B4-BE49-F238E27FC236}">
                <a16:creationId xmlns:a16="http://schemas.microsoft.com/office/drawing/2014/main" id="{9B59BA17-BB18-53CF-D531-6AA19C81DD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5739" y="2428637"/>
            <a:ext cx="2514600" cy="495300"/>
          </a:xfrm>
          <a:prstGeom prst="rect">
            <a:avLst/>
          </a:prstGeom>
        </p:spPr>
      </p:pic>
      <p:sp>
        <p:nvSpPr>
          <p:cNvPr id="10" name="Content Placeholder 2">
            <a:extLst>
              <a:ext uri="{FF2B5EF4-FFF2-40B4-BE49-F238E27FC236}">
                <a16:creationId xmlns:a16="http://schemas.microsoft.com/office/drawing/2014/main" id="{7C208D7E-05F1-79E0-09A4-52B0CAAEC530}"/>
              </a:ext>
            </a:extLst>
          </p:cNvPr>
          <p:cNvSpPr txBox="1">
            <a:spLocks/>
          </p:cNvSpPr>
          <p:nvPr/>
        </p:nvSpPr>
        <p:spPr>
          <a:xfrm>
            <a:off x="1072300" y="2378993"/>
            <a:ext cx="2281478" cy="4953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b="1" dirty="0">
                <a:solidFill>
                  <a:schemeClr val="bg1"/>
                </a:solidFill>
              </a:rPr>
              <a:t>Proof of Concept</a:t>
            </a:r>
          </a:p>
        </p:txBody>
      </p:sp>
      <p:sp>
        <p:nvSpPr>
          <p:cNvPr id="11" name="Rounded Rectangle 10">
            <a:extLst>
              <a:ext uri="{FF2B5EF4-FFF2-40B4-BE49-F238E27FC236}">
                <a16:creationId xmlns:a16="http://schemas.microsoft.com/office/drawing/2014/main" id="{CD0C4C20-BF22-4D8B-62F1-C04C2CB6A01E}"/>
              </a:ext>
            </a:extLst>
          </p:cNvPr>
          <p:cNvSpPr/>
          <p:nvPr/>
        </p:nvSpPr>
        <p:spPr>
          <a:xfrm>
            <a:off x="898903" y="3091310"/>
            <a:ext cx="1943573" cy="923916"/>
          </a:xfrm>
          <a:prstGeom prst="roundRect">
            <a:avLst>
              <a:gd name="adj" fmla="val 8386"/>
            </a:avLst>
          </a:prstGeom>
          <a:solidFill>
            <a:srgbClr val="E2F0F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1"/>
              </a:buClr>
              <a:defRPr/>
            </a:pPr>
            <a:r>
              <a:rPr lang="en-US" sz="1600" dirty="0">
                <a:solidFill>
                  <a:schemeClr val="tx1"/>
                </a:solidFill>
                <a:latin typeface="Arial" panose="020B0604020202020204" pitchFamily="34" charset="0"/>
                <a:cs typeface="Arial" panose="020B0604020202020204" pitchFamily="34" charset="0"/>
              </a:rPr>
              <a:t>28 day, 6-8 patient study in US</a:t>
            </a:r>
          </a:p>
        </p:txBody>
      </p:sp>
      <p:sp>
        <p:nvSpPr>
          <p:cNvPr id="12" name="Rounded Rectangle 11">
            <a:extLst>
              <a:ext uri="{FF2B5EF4-FFF2-40B4-BE49-F238E27FC236}">
                <a16:creationId xmlns:a16="http://schemas.microsoft.com/office/drawing/2014/main" id="{7EDE9A09-563B-9259-E530-F76B12DAAB6E}"/>
              </a:ext>
            </a:extLst>
          </p:cNvPr>
          <p:cNvSpPr/>
          <p:nvPr/>
        </p:nvSpPr>
        <p:spPr>
          <a:xfrm>
            <a:off x="3470339" y="3091310"/>
            <a:ext cx="1943573" cy="923916"/>
          </a:xfrm>
          <a:prstGeom prst="roundRect">
            <a:avLst>
              <a:gd name="adj" fmla="val 8386"/>
            </a:avLst>
          </a:prstGeom>
          <a:solidFill>
            <a:srgbClr val="E2F0F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1"/>
              </a:buClr>
              <a:defRPr/>
            </a:pPr>
            <a:r>
              <a:rPr lang="en-US" sz="1600" dirty="0">
                <a:solidFill>
                  <a:schemeClr val="tx1"/>
                </a:solidFill>
                <a:latin typeface="Arial" panose="020B0604020202020204" pitchFamily="34" charset="0"/>
                <a:cs typeface="Arial" panose="020B0604020202020204" pitchFamily="34" charset="0"/>
              </a:rPr>
              <a:t>Patients act as</a:t>
            </a:r>
          </a:p>
          <a:p>
            <a:pPr algn="ctr">
              <a:buClr>
                <a:schemeClr val="accent1"/>
              </a:buClr>
              <a:defRPr/>
            </a:pPr>
            <a:r>
              <a:rPr lang="en-US" sz="1600" dirty="0">
                <a:solidFill>
                  <a:schemeClr val="tx1"/>
                </a:solidFill>
                <a:latin typeface="Arial" panose="020B0604020202020204" pitchFamily="34" charset="0"/>
                <a:cs typeface="Arial" panose="020B0604020202020204" pitchFamily="34" charset="0"/>
              </a:rPr>
              <a:t>internal controls</a:t>
            </a:r>
          </a:p>
        </p:txBody>
      </p:sp>
      <p:sp>
        <p:nvSpPr>
          <p:cNvPr id="13" name="Rounded Rectangle 12">
            <a:extLst>
              <a:ext uri="{FF2B5EF4-FFF2-40B4-BE49-F238E27FC236}">
                <a16:creationId xmlns:a16="http://schemas.microsoft.com/office/drawing/2014/main" id="{5B414693-419E-440F-17E4-4DCA3DE6CF34}"/>
              </a:ext>
            </a:extLst>
          </p:cNvPr>
          <p:cNvSpPr/>
          <p:nvPr/>
        </p:nvSpPr>
        <p:spPr>
          <a:xfrm>
            <a:off x="6045550" y="3091310"/>
            <a:ext cx="5247547" cy="923916"/>
          </a:xfrm>
          <a:prstGeom prst="roundRect">
            <a:avLst>
              <a:gd name="adj" fmla="val 8386"/>
            </a:avLst>
          </a:prstGeom>
          <a:solidFill>
            <a:srgbClr val="E2F0F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1"/>
              </a:buClr>
              <a:defRPr/>
            </a:pPr>
            <a:r>
              <a:rPr lang="en-US" sz="1600" dirty="0">
                <a:solidFill>
                  <a:schemeClr val="tx1"/>
                </a:solidFill>
                <a:latin typeface="Arial" panose="020B0604020202020204" pitchFamily="34" charset="0"/>
                <a:cs typeface="Arial" panose="020B0604020202020204" pitchFamily="34" charset="0"/>
              </a:rPr>
              <a:t>Primary endpoint is proportion of wounds with greater than 50% healing for patients who receive QRX004 vs placebo vehicle</a:t>
            </a:r>
            <a:endParaRPr lang="en-US" sz="1600" kern="0" baseline="31746" dirty="0">
              <a:solidFill>
                <a:schemeClr val="tx1"/>
              </a:solidFill>
              <a:latin typeface="Arial" panose="020B0604020202020204" pitchFamily="34" charset="0"/>
              <a:cs typeface="Arial" panose="020B0604020202020204" pitchFamily="34" charset="0"/>
            </a:endParaRPr>
          </a:p>
        </p:txBody>
      </p:sp>
      <p:sp>
        <p:nvSpPr>
          <p:cNvPr id="14" name="Triangle 13">
            <a:extLst>
              <a:ext uri="{FF2B5EF4-FFF2-40B4-BE49-F238E27FC236}">
                <a16:creationId xmlns:a16="http://schemas.microsoft.com/office/drawing/2014/main" id="{887463F8-F95A-B6BF-DA60-E588B88F8B54}"/>
              </a:ext>
            </a:extLst>
          </p:cNvPr>
          <p:cNvSpPr/>
          <p:nvPr/>
        </p:nvSpPr>
        <p:spPr>
          <a:xfrm rot="5400000">
            <a:off x="3028650" y="3444760"/>
            <a:ext cx="251740" cy="217017"/>
          </a:xfrm>
          <a:prstGeom prst="triangle">
            <a:avLst/>
          </a:prstGeom>
          <a:solidFill>
            <a:srgbClr val="162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B6C0E2F1-7B22-62C0-79B9-18B5A1BB5690}"/>
              </a:ext>
            </a:extLst>
          </p:cNvPr>
          <p:cNvSpPr/>
          <p:nvPr/>
        </p:nvSpPr>
        <p:spPr>
          <a:xfrm rot="5400000">
            <a:off x="5631173" y="3444761"/>
            <a:ext cx="251740" cy="217017"/>
          </a:xfrm>
          <a:prstGeom prst="triangle">
            <a:avLst/>
          </a:prstGeom>
          <a:solidFill>
            <a:srgbClr val="162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97D41E59-8AF2-8FAB-09CD-58CD890EBC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5739" y="4469661"/>
            <a:ext cx="2090272" cy="495300"/>
          </a:xfrm>
          <a:prstGeom prst="rect">
            <a:avLst/>
          </a:prstGeom>
        </p:spPr>
      </p:pic>
      <p:sp>
        <p:nvSpPr>
          <p:cNvPr id="17" name="Content Placeholder 2">
            <a:extLst>
              <a:ext uri="{FF2B5EF4-FFF2-40B4-BE49-F238E27FC236}">
                <a16:creationId xmlns:a16="http://schemas.microsoft.com/office/drawing/2014/main" id="{96C2B77B-2274-951F-AAEE-B2BBE46B6DE7}"/>
              </a:ext>
            </a:extLst>
          </p:cNvPr>
          <p:cNvSpPr txBox="1">
            <a:spLocks/>
          </p:cNvSpPr>
          <p:nvPr/>
        </p:nvSpPr>
        <p:spPr>
          <a:xfrm>
            <a:off x="1072300" y="4420017"/>
            <a:ext cx="1770176" cy="4953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b="1" dirty="0">
                <a:solidFill>
                  <a:schemeClr val="bg1"/>
                </a:solidFill>
              </a:rPr>
              <a:t>Registration</a:t>
            </a:r>
          </a:p>
        </p:txBody>
      </p:sp>
      <p:sp>
        <p:nvSpPr>
          <p:cNvPr id="18" name="Rounded Rectangle 17">
            <a:extLst>
              <a:ext uri="{FF2B5EF4-FFF2-40B4-BE49-F238E27FC236}">
                <a16:creationId xmlns:a16="http://schemas.microsoft.com/office/drawing/2014/main" id="{42005CC0-CD74-999B-73B8-F58D861E43A5}"/>
              </a:ext>
            </a:extLst>
          </p:cNvPr>
          <p:cNvSpPr/>
          <p:nvPr/>
        </p:nvSpPr>
        <p:spPr>
          <a:xfrm>
            <a:off x="898903" y="5132334"/>
            <a:ext cx="3071138" cy="923916"/>
          </a:xfrm>
          <a:prstGeom prst="roundRect">
            <a:avLst>
              <a:gd name="adj" fmla="val 8386"/>
            </a:avLst>
          </a:prstGeom>
          <a:solidFill>
            <a:srgbClr val="E3F8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1"/>
              </a:buClr>
              <a:defRPr/>
            </a:pPr>
            <a:r>
              <a:rPr lang="en-US" sz="1600" dirty="0">
                <a:solidFill>
                  <a:schemeClr val="tx1"/>
                </a:solidFill>
                <a:latin typeface="Arial" panose="020B0604020202020204" pitchFamily="34" charset="0"/>
                <a:cs typeface="Arial" panose="020B0604020202020204" pitchFamily="34" charset="0"/>
              </a:rPr>
              <a:t>15-20 patient study with same design as Phase 2 study</a:t>
            </a:r>
          </a:p>
        </p:txBody>
      </p:sp>
      <p:sp>
        <p:nvSpPr>
          <p:cNvPr id="19" name="Rounded Rectangle 18">
            <a:extLst>
              <a:ext uri="{FF2B5EF4-FFF2-40B4-BE49-F238E27FC236}">
                <a16:creationId xmlns:a16="http://schemas.microsoft.com/office/drawing/2014/main" id="{CC33FCDF-600E-C476-705E-91CBAF1E47B3}"/>
              </a:ext>
            </a:extLst>
          </p:cNvPr>
          <p:cNvSpPr/>
          <p:nvPr/>
        </p:nvSpPr>
        <p:spPr>
          <a:xfrm>
            <a:off x="4767750" y="5132334"/>
            <a:ext cx="3071138" cy="923916"/>
          </a:xfrm>
          <a:prstGeom prst="roundRect">
            <a:avLst>
              <a:gd name="adj" fmla="val 8386"/>
            </a:avLst>
          </a:prstGeom>
          <a:solidFill>
            <a:srgbClr val="E3F8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1"/>
              </a:buClr>
              <a:defRPr/>
            </a:pPr>
            <a:r>
              <a:rPr lang="en-US" sz="1600" dirty="0">
                <a:solidFill>
                  <a:schemeClr val="tx1"/>
                </a:solidFill>
                <a:latin typeface="Arial" panose="020B0604020202020204" pitchFamily="34" charset="0"/>
                <a:cs typeface="Arial" panose="020B0604020202020204" pitchFamily="34" charset="0"/>
              </a:rPr>
              <a:t>Clear precedence for this approach based on competitors experience</a:t>
            </a:r>
          </a:p>
        </p:txBody>
      </p:sp>
      <p:sp>
        <p:nvSpPr>
          <p:cNvPr id="21" name="Triangle 20">
            <a:extLst>
              <a:ext uri="{FF2B5EF4-FFF2-40B4-BE49-F238E27FC236}">
                <a16:creationId xmlns:a16="http://schemas.microsoft.com/office/drawing/2014/main" id="{26FC6BD7-6A7E-02A9-9CFD-7DD0BD403F9B}"/>
              </a:ext>
            </a:extLst>
          </p:cNvPr>
          <p:cNvSpPr/>
          <p:nvPr/>
        </p:nvSpPr>
        <p:spPr>
          <a:xfrm rot="5400000">
            <a:off x="4243929" y="5485785"/>
            <a:ext cx="251740" cy="217017"/>
          </a:xfrm>
          <a:prstGeom prst="triangle">
            <a:avLst/>
          </a:prstGeom>
          <a:solidFill>
            <a:srgbClr val="162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17D78EA-D41B-2025-EBD4-54F6168D20F8}"/>
              </a:ext>
            </a:extLst>
          </p:cNvPr>
          <p:cNvCxnSpPr/>
          <p:nvPr/>
        </p:nvCxnSpPr>
        <p:spPr>
          <a:xfrm>
            <a:off x="898903" y="4243754"/>
            <a:ext cx="10394194" cy="0"/>
          </a:xfrm>
          <a:prstGeom prst="line">
            <a:avLst/>
          </a:prstGeom>
          <a:ln w="22225">
            <a:solidFill>
              <a:srgbClr val="75DFF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170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D943-B7F3-0358-520D-56E1A1FB9D95}"/>
              </a:ext>
            </a:extLst>
          </p:cNvPr>
          <p:cNvSpPr>
            <a:spLocks noGrp="1"/>
          </p:cNvSpPr>
          <p:nvPr>
            <p:ph type="title"/>
          </p:nvPr>
        </p:nvSpPr>
        <p:spPr>
          <a:xfrm>
            <a:off x="823210" y="256107"/>
            <a:ext cx="8911281" cy="834088"/>
          </a:xfrm>
        </p:spPr>
        <p:txBody>
          <a:bodyPr>
            <a:normAutofit fontScale="90000"/>
          </a:bodyPr>
          <a:lstStyle/>
          <a:p>
            <a:r>
              <a:rPr lang="en-US" dirty="0"/>
              <a:t>CAUTIONARY STATEMENT REGARDING</a:t>
            </a:r>
            <a:br>
              <a:rPr lang="en-US" dirty="0"/>
            </a:br>
            <a:r>
              <a:rPr lang="en-US" dirty="0"/>
              <a:t>FORWARD-LOOKING STATEMENTS</a:t>
            </a:r>
          </a:p>
        </p:txBody>
      </p:sp>
      <p:sp>
        <p:nvSpPr>
          <p:cNvPr id="3" name="Content Placeholder 2">
            <a:extLst>
              <a:ext uri="{FF2B5EF4-FFF2-40B4-BE49-F238E27FC236}">
                <a16:creationId xmlns:a16="http://schemas.microsoft.com/office/drawing/2014/main" id="{E89F0DAC-CD69-969D-0B13-AC13DCB43CE9}"/>
              </a:ext>
            </a:extLst>
          </p:cNvPr>
          <p:cNvSpPr>
            <a:spLocks noGrp="1"/>
          </p:cNvSpPr>
          <p:nvPr>
            <p:ph idx="1"/>
          </p:nvPr>
        </p:nvSpPr>
        <p:spPr>
          <a:xfrm>
            <a:off x="1099751" y="1532236"/>
            <a:ext cx="5325762" cy="4300151"/>
          </a:xfrm>
        </p:spPr>
        <p:txBody>
          <a:bodyPr>
            <a:noAutofit/>
          </a:bodyPr>
          <a:lstStyle/>
          <a:p>
            <a:pPr marL="0" indent="0">
              <a:lnSpc>
                <a:spcPct val="110000"/>
              </a:lnSpc>
              <a:buNone/>
            </a:pPr>
            <a:r>
              <a:rPr lang="en-US" sz="900" dirty="0"/>
              <a:t>This presentation contains forward-looking statements, which are based on our management’s current beliefs, expectations and assumptions about future events, conditions and results and on information currently available to us. </a:t>
            </a:r>
          </a:p>
          <a:p>
            <a:pPr marL="0" indent="0">
              <a:lnSpc>
                <a:spcPct val="110000"/>
              </a:lnSpc>
              <a:buNone/>
            </a:pPr>
            <a:r>
              <a:rPr lang="en-US" sz="900" dirty="0"/>
              <a:t>In some cases, you can identify forward-looking statements by terminology such as “anticipate,” “believe,” “could,” “estimate,” “expects,” “intend,” “may,” “plan,” “potential,” “predict,” “project,” “should,” “will,” “would” or the negative or plural of those terms, and similar expressions intended to identify statements about the future, although not all forward-looking statements contain these words. Any statements in this presentation about our expectations, beliefs, plans, objectives, assumptions or future events or performance are not historical facts and are forward-looking statements. These forward-looking statements include, but are not limited to, statements concerning the following: our product pipeline; anticipated regulatory filings; regulatory approvals and the timing thereof; plans for clinical trials and studies and the timing thereof; plans to develop and commercialize products and the highly attractive commercial opportunity. </a:t>
            </a:r>
          </a:p>
          <a:p>
            <a:pPr marL="0" indent="0">
              <a:lnSpc>
                <a:spcPct val="110000"/>
              </a:lnSpc>
              <a:buNone/>
            </a:pPr>
            <a:r>
              <a:rPr lang="en-US" sz="900" dirty="0"/>
              <a:t>These statements involve known and unknown risks, uncertainties and other factors that may cause our actual results, levels of activity, performance or achievements to be materially different from the information expressed or implied by these forward-looking statements. Such risks, uncertainties and other factors relate to, among other things: our ability to generate favorable pre-clinical and clinical trial results; our ability to identify and develop potential product candidates; additional costs or delays associated with unsuccessful clinical trials; the inability to predict the timing of revenue from sales of a future product; the extensive regulatory requirements and future developmental and regulatory challenges we will still face even if we obtain approval for a product candidate; our ability to obtain or maintain orphan drug designation or data exclusivity for our product candidates; our ability to obtain Orphan Disease and Rare Pediatric Disease designations for our product candidates; our manufacturing processes may not be validated and our methodology may not be accepted by the scientific community; and the ability to conduct clinical trials, because of difficulties enrolling patients or other reasons.</a:t>
            </a:r>
          </a:p>
        </p:txBody>
      </p:sp>
      <p:sp>
        <p:nvSpPr>
          <p:cNvPr id="4" name="Content Placeholder 2">
            <a:extLst>
              <a:ext uri="{FF2B5EF4-FFF2-40B4-BE49-F238E27FC236}">
                <a16:creationId xmlns:a16="http://schemas.microsoft.com/office/drawing/2014/main" id="{41B1E632-8B20-641B-26D0-DB42E8D2A732}"/>
              </a:ext>
            </a:extLst>
          </p:cNvPr>
          <p:cNvSpPr txBox="1">
            <a:spLocks/>
          </p:cNvSpPr>
          <p:nvPr/>
        </p:nvSpPr>
        <p:spPr>
          <a:xfrm>
            <a:off x="6820929" y="1532236"/>
            <a:ext cx="4263081" cy="4300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900" dirty="0"/>
              <a:t>You should refer to “Risk Factors” in our Annual Report on Form 10-K for the fiscal year ended December 31, 2022 filed with the SEC on March 15, 2023, as updated by our subsequent filings with the SEC, for a discussion of these and other important factors that may cause our actual results to differ materially from those expressed or implied by our forward-looking statements. Given these risks, uncertainties and other factors, many of which are beyond our control, we cannot assure you that the forward-looking statements in this presentation will prove to be accurate, and you should not place undue reliance on these forward-looking statements. Furthermore, if our forward-looking statements prove to be inaccurate, the inaccuracy may be material. In light of the significant uncertainties in these forward-looking statements, you should not regard these statements as a representation or warranty by us or any other person that we will achieve our objectives and plans in any specified time frame, or at all. We qualify all of our forward-looking statements by these cautionary statements. </a:t>
            </a:r>
          </a:p>
          <a:p>
            <a:pPr marL="0" indent="0">
              <a:lnSpc>
                <a:spcPct val="110000"/>
              </a:lnSpc>
              <a:buFont typeface="Arial" panose="020B0604020202020204" pitchFamily="34" charset="0"/>
              <a:buNone/>
            </a:pPr>
            <a:r>
              <a:rPr lang="en-US" sz="900" dirty="0"/>
              <a:t>This presentation may contain market data and industry forecasts that were obtained from industry publications. These data involve a number of assumptions and limitations, and you are cautioned not to give undue weight to such estimates. While we believe the market position, market opportunity and market size information included in this presentation is generally reliable, such information is inherently imprecise. </a:t>
            </a:r>
          </a:p>
          <a:p>
            <a:pPr marL="0" indent="0">
              <a:lnSpc>
                <a:spcPct val="110000"/>
              </a:lnSpc>
              <a:buFont typeface="Arial" panose="020B0604020202020204" pitchFamily="34" charset="0"/>
              <a:buNone/>
            </a:pPr>
            <a:r>
              <a:rPr lang="en-US" sz="900" dirty="0"/>
              <a:t>Except as required by law, we assume no obligation to update these forward-looking statements publicly, or to revise any forward-looking statements to reflect events or developments occurring after the date of this presentation, even if new information becomes available in the future. </a:t>
            </a:r>
          </a:p>
        </p:txBody>
      </p:sp>
      <p:sp>
        <p:nvSpPr>
          <p:cNvPr id="5" name="Slide Number Placeholder 4">
            <a:extLst>
              <a:ext uri="{FF2B5EF4-FFF2-40B4-BE49-F238E27FC236}">
                <a16:creationId xmlns:a16="http://schemas.microsoft.com/office/drawing/2014/main" id="{95D5F1FE-9064-CB63-4DA7-BEDBCA1480C9}"/>
              </a:ext>
            </a:extLst>
          </p:cNvPr>
          <p:cNvSpPr>
            <a:spLocks noGrp="1"/>
          </p:cNvSpPr>
          <p:nvPr>
            <p:ph type="sldNum" sz="quarter" idx="12"/>
          </p:nvPr>
        </p:nvSpPr>
        <p:spPr/>
        <p:txBody>
          <a:bodyPr/>
          <a:lstStyle/>
          <a:p>
            <a:fld id="{971B8654-0171-E24E-BFE5-7C8099E7777A}" type="slidenum">
              <a:rPr lang="en-US" smtClean="0"/>
              <a:pPr/>
              <a:t>2</a:t>
            </a:fld>
            <a:endParaRPr lang="en-US" dirty="0"/>
          </a:p>
        </p:txBody>
      </p:sp>
    </p:spTree>
    <p:extLst>
      <p:ext uri="{BB962C8B-B14F-4D97-AF65-F5344CB8AC3E}">
        <p14:creationId xmlns:p14="http://schemas.microsoft.com/office/powerpoint/2010/main" val="1770634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26AFE-CFAD-070F-CDBD-9F67D0AD0D6E}"/>
              </a:ext>
            </a:extLst>
          </p:cNvPr>
          <p:cNvSpPr>
            <a:spLocks noGrp="1"/>
          </p:cNvSpPr>
          <p:nvPr>
            <p:ph type="title"/>
          </p:nvPr>
        </p:nvSpPr>
        <p:spPr>
          <a:xfrm>
            <a:off x="838200" y="365125"/>
            <a:ext cx="8911281" cy="939114"/>
          </a:xfrm>
        </p:spPr>
        <p:txBody>
          <a:bodyPr>
            <a:normAutofit fontScale="90000"/>
          </a:bodyPr>
          <a:lstStyle/>
          <a:p>
            <a:r>
              <a:rPr lang="en-US" dirty="0"/>
              <a:t>Strong Management Team</a:t>
            </a:r>
            <a:br>
              <a:rPr lang="en-US" dirty="0"/>
            </a:br>
            <a:r>
              <a:rPr lang="en-US" dirty="0"/>
              <a:t>with Proven Track Record of Success</a:t>
            </a:r>
          </a:p>
        </p:txBody>
      </p:sp>
      <p:sp>
        <p:nvSpPr>
          <p:cNvPr id="4" name="Slide Number Placeholder 3">
            <a:extLst>
              <a:ext uri="{FF2B5EF4-FFF2-40B4-BE49-F238E27FC236}">
                <a16:creationId xmlns:a16="http://schemas.microsoft.com/office/drawing/2014/main" id="{0B1F04DB-393B-E4EE-D48B-93326880C51E}"/>
              </a:ext>
            </a:extLst>
          </p:cNvPr>
          <p:cNvSpPr>
            <a:spLocks noGrp="1"/>
          </p:cNvSpPr>
          <p:nvPr>
            <p:ph type="sldNum" sz="quarter" idx="12"/>
          </p:nvPr>
        </p:nvSpPr>
        <p:spPr/>
        <p:txBody>
          <a:bodyPr/>
          <a:lstStyle/>
          <a:p>
            <a:fld id="{971B8654-0171-E24E-BFE5-7C8099E7777A}" type="slidenum">
              <a:rPr lang="en-US" smtClean="0"/>
              <a:pPr/>
              <a:t>20</a:t>
            </a:fld>
            <a:endParaRPr lang="en-US" dirty="0"/>
          </a:p>
        </p:txBody>
      </p:sp>
      <p:sp>
        <p:nvSpPr>
          <p:cNvPr id="8" name="Freeform 7">
            <a:extLst>
              <a:ext uri="{FF2B5EF4-FFF2-40B4-BE49-F238E27FC236}">
                <a16:creationId xmlns:a16="http://schemas.microsoft.com/office/drawing/2014/main" id="{7AFCEB80-D2E6-9C2C-DDB7-58A3C66C546C}"/>
              </a:ext>
            </a:extLst>
          </p:cNvPr>
          <p:cNvSpPr/>
          <p:nvPr/>
        </p:nvSpPr>
        <p:spPr>
          <a:xfrm>
            <a:off x="850807" y="4692759"/>
            <a:ext cx="2444750" cy="1223564"/>
          </a:xfrm>
          <a:custGeom>
            <a:avLst/>
            <a:gdLst>
              <a:gd name="connsiteX0" fmla="*/ 2348091 w 2444750"/>
              <a:gd name="connsiteY0" fmla="*/ 0 h 1223564"/>
              <a:gd name="connsiteX1" fmla="*/ 2444751 w 2444750"/>
              <a:gd name="connsiteY1" fmla="*/ 96642 h 1223564"/>
              <a:gd name="connsiteX2" fmla="*/ 2444751 w 2444750"/>
              <a:gd name="connsiteY2" fmla="*/ 1126923 h 1223564"/>
              <a:gd name="connsiteX3" fmla="*/ 2348091 w 2444750"/>
              <a:gd name="connsiteY3" fmla="*/ 1223565 h 1223564"/>
              <a:gd name="connsiteX4" fmla="*/ 96660 w 2444750"/>
              <a:gd name="connsiteY4" fmla="*/ 1223565 h 1223564"/>
              <a:gd name="connsiteX5" fmla="*/ 0 w 2444750"/>
              <a:gd name="connsiteY5" fmla="*/ 1126923 h 1223564"/>
              <a:gd name="connsiteX6" fmla="*/ 0 w 2444750"/>
              <a:gd name="connsiteY6" fmla="*/ 96642 h 1223564"/>
              <a:gd name="connsiteX7" fmla="*/ 96660 w 2444750"/>
              <a:gd name="connsiteY7" fmla="*/ 0 h 12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4750" h="1223564">
                <a:moveTo>
                  <a:pt x="2348091" y="0"/>
                </a:moveTo>
                <a:cubicBezTo>
                  <a:pt x="2401475" y="0"/>
                  <a:pt x="2444751" y="43268"/>
                  <a:pt x="2444751" y="96642"/>
                </a:cubicBezTo>
                <a:lnTo>
                  <a:pt x="2444751" y="1126923"/>
                </a:lnTo>
                <a:cubicBezTo>
                  <a:pt x="2444751" y="1180297"/>
                  <a:pt x="2401475" y="1223565"/>
                  <a:pt x="2348091" y="1223565"/>
                </a:cubicBezTo>
                <a:lnTo>
                  <a:pt x="96660" y="1223565"/>
                </a:lnTo>
                <a:cubicBezTo>
                  <a:pt x="43276" y="1223565"/>
                  <a:pt x="0" y="1180297"/>
                  <a:pt x="0" y="1126923"/>
                </a:cubicBezTo>
                <a:lnTo>
                  <a:pt x="0" y="96642"/>
                </a:lnTo>
                <a:cubicBezTo>
                  <a:pt x="0" y="43268"/>
                  <a:pt x="43276" y="0"/>
                  <a:pt x="96660" y="0"/>
                </a:cubicBezTo>
                <a:close/>
              </a:path>
            </a:pathLst>
          </a:custGeom>
          <a:solidFill>
            <a:srgbClr val="162E45"/>
          </a:solidFill>
          <a:ln w="1050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0C5EE78-5BE4-2962-EECE-FE418EBC3AB9}"/>
              </a:ext>
            </a:extLst>
          </p:cNvPr>
          <p:cNvSpPr/>
          <p:nvPr/>
        </p:nvSpPr>
        <p:spPr>
          <a:xfrm>
            <a:off x="3505898" y="4692759"/>
            <a:ext cx="2444750" cy="1223564"/>
          </a:xfrm>
          <a:custGeom>
            <a:avLst/>
            <a:gdLst>
              <a:gd name="connsiteX0" fmla="*/ 2348091 w 2444750"/>
              <a:gd name="connsiteY0" fmla="*/ 0 h 1223564"/>
              <a:gd name="connsiteX1" fmla="*/ 2444751 w 2444750"/>
              <a:gd name="connsiteY1" fmla="*/ 96642 h 1223564"/>
              <a:gd name="connsiteX2" fmla="*/ 2444751 w 2444750"/>
              <a:gd name="connsiteY2" fmla="*/ 1126923 h 1223564"/>
              <a:gd name="connsiteX3" fmla="*/ 2348091 w 2444750"/>
              <a:gd name="connsiteY3" fmla="*/ 1223565 h 1223564"/>
              <a:gd name="connsiteX4" fmla="*/ 96659 w 2444750"/>
              <a:gd name="connsiteY4" fmla="*/ 1223565 h 1223564"/>
              <a:gd name="connsiteX5" fmla="*/ 0 w 2444750"/>
              <a:gd name="connsiteY5" fmla="*/ 1126923 h 1223564"/>
              <a:gd name="connsiteX6" fmla="*/ 0 w 2444750"/>
              <a:gd name="connsiteY6" fmla="*/ 96642 h 1223564"/>
              <a:gd name="connsiteX7" fmla="*/ 96659 w 2444750"/>
              <a:gd name="connsiteY7" fmla="*/ 0 h 12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4750" h="1223564">
                <a:moveTo>
                  <a:pt x="2348091" y="0"/>
                </a:moveTo>
                <a:cubicBezTo>
                  <a:pt x="2401475" y="0"/>
                  <a:pt x="2444751" y="43268"/>
                  <a:pt x="2444751" y="96642"/>
                </a:cubicBezTo>
                <a:lnTo>
                  <a:pt x="2444751" y="1126923"/>
                </a:lnTo>
                <a:cubicBezTo>
                  <a:pt x="2444751" y="1180297"/>
                  <a:pt x="2401475" y="1223565"/>
                  <a:pt x="2348091" y="1223565"/>
                </a:cubicBezTo>
                <a:lnTo>
                  <a:pt x="96659" y="1223565"/>
                </a:lnTo>
                <a:cubicBezTo>
                  <a:pt x="43276" y="1223565"/>
                  <a:pt x="0" y="1180297"/>
                  <a:pt x="0" y="1126923"/>
                </a:cubicBezTo>
                <a:lnTo>
                  <a:pt x="0" y="96642"/>
                </a:lnTo>
                <a:cubicBezTo>
                  <a:pt x="0" y="43268"/>
                  <a:pt x="43276" y="0"/>
                  <a:pt x="96659" y="0"/>
                </a:cubicBezTo>
                <a:close/>
              </a:path>
            </a:pathLst>
          </a:custGeom>
          <a:solidFill>
            <a:srgbClr val="4498FF"/>
          </a:solidFill>
          <a:ln w="1050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3786250-4A33-02D7-B243-7621F59127BF}"/>
              </a:ext>
            </a:extLst>
          </p:cNvPr>
          <p:cNvSpPr/>
          <p:nvPr/>
        </p:nvSpPr>
        <p:spPr>
          <a:xfrm>
            <a:off x="6161093" y="4692759"/>
            <a:ext cx="2444750" cy="1223564"/>
          </a:xfrm>
          <a:custGeom>
            <a:avLst/>
            <a:gdLst>
              <a:gd name="connsiteX0" fmla="*/ 2348091 w 2444750"/>
              <a:gd name="connsiteY0" fmla="*/ 0 h 1223564"/>
              <a:gd name="connsiteX1" fmla="*/ 2444751 w 2444750"/>
              <a:gd name="connsiteY1" fmla="*/ 96642 h 1223564"/>
              <a:gd name="connsiteX2" fmla="*/ 2444751 w 2444750"/>
              <a:gd name="connsiteY2" fmla="*/ 1126923 h 1223564"/>
              <a:gd name="connsiteX3" fmla="*/ 2348091 w 2444750"/>
              <a:gd name="connsiteY3" fmla="*/ 1223565 h 1223564"/>
              <a:gd name="connsiteX4" fmla="*/ 96660 w 2444750"/>
              <a:gd name="connsiteY4" fmla="*/ 1223565 h 1223564"/>
              <a:gd name="connsiteX5" fmla="*/ 0 w 2444750"/>
              <a:gd name="connsiteY5" fmla="*/ 1126923 h 1223564"/>
              <a:gd name="connsiteX6" fmla="*/ 0 w 2444750"/>
              <a:gd name="connsiteY6" fmla="*/ 96642 h 1223564"/>
              <a:gd name="connsiteX7" fmla="*/ 96660 w 2444750"/>
              <a:gd name="connsiteY7" fmla="*/ 0 h 12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4750" h="1223564">
                <a:moveTo>
                  <a:pt x="2348091" y="0"/>
                </a:moveTo>
                <a:cubicBezTo>
                  <a:pt x="2401475" y="0"/>
                  <a:pt x="2444751" y="43268"/>
                  <a:pt x="2444751" y="96642"/>
                </a:cubicBezTo>
                <a:lnTo>
                  <a:pt x="2444751" y="1126923"/>
                </a:lnTo>
                <a:cubicBezTo>
                  <a:pt x="2444751" y="1180297"/>
                  <a:pt x="2401475" y="1223565"/>
                  <a:pt x="2348091" y="1223565"/>
                </a:cubicBezTo>
                <a:lnTo>
                  <a:pt x="96660" y="1223565"/>
                </a:lnTo>
                <a:cubicBezTo>
                  <a:pt x="43276" y="1223565"/>
                  <a:pt x="0" y="1180297"/>
                  <a:pt x="0" y="1126923"/>
                </a:cubicBezTo>
                <a:lnTo>
                  <a:pt x="0" y="96642"/>
                </a:lnTo>
                <a:cubicBezTo>
                  <a:pt x="0" y="43268"/>
                  <a:pt x="43276" y="0"/>
                  <a:pt x="96660" y="0"/>
                </a:cubicBezTo>
                <a:close/>
              </a:path>
            </a:pathLst>
          </a:custGeom>
          <a:solidFill>
            <a:srgbClr val="75DFF1"/>
          </a:solidFill>
          <a:ln w="1050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48DD3C4-96F5-DC1A-9C7E-24DEE4D09B6D}"/>
              </a:ext>
            </a:extLst>
          </p:cNvPr>
          <p:cNvSpPr/>
          <p:nvPr/>
        </p:nvSpPr>
        <p:spPr>
          <a:xfrm>
            <a:off x="8816288" y="4692759"/>
            <a:ext cx="2444750" cy="1223564"/>
          </a:xfrm>
          <a:custGeom>
            <a:avLst/>
            <a:gdLst>
              <a:gd name="connsiteX0" fmla="*/ 2348092 w 2444750"/>
              <a:gd name="connsiteY0" fmla="*/ 0 h 1223564"/>
              <a:gd name="connsiteX1" fmla="*/ 2444751 w 2444750"/>
              <a:gd name="connsiteY1" fmla="*/ 96642 h 1223564"/>
              <a:gd name="connsiteX2" fmla="*/ 2444751 w 2444750"/>
              <a:gd name="connsiteY2" fmla="*/ 1126923 h 1223564"/>
              <a:gd name="connsiteX3" fmla="*/ 2348092 w 2444750"/>
              <a:gd name="connsiteY3" fmla="*/ 1223565 h 1223564"/>
              <a:gd name="connsiteX4" fmla="*/ 96660 w 2444750"/>
              <a:gd name="connsiteY4" fmla="*/ 1223565 h 1223564"/>
              <a:gd name="connsiteX5" fmla="*/ 0 w 2444750"/>
              <a:gd name="connsiteY5" fmla="*/ 1126923 h 1223564"/>
              <a:gd name="connsiteX6" fmla="*/ 0 w 2444750"/>
              <a:gd name="connsiteY6" fmla="*/ 96642 h 1223564"/>
              <a:gd name="connsiteX7" fmla="*/ 96660 w 2444750"/>
              <a:gd name="connsiteY7" fmla="*/ 0 h 12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4750" h="1223564">
                <a:moveTo>
                  <a:pt x="2348092" y="0"/>
                </a:moveTo>
                <a:cubicBezTo>
                  <a:pt x="2401475" y="0"/>
                  <a:pt x="2444751" y="43268"/>
                  <a:pt x="2444751" y="96642"/>
                </a:cubicBezTo>
                <a:lnTo>
                  <a:pt x="2444751" y="1126923"/>
                </a:lnTo>
                <a:cubicBezTo>
                  <a:pt x="2444751" y="1180297"/>
                  <a:pt x="2401476" y="1223565"/>
                  <a:pt x="2348092" y="1223565"/>
                </a:cubicBezTo>
                <a:lnTo>
                  <a:pt x="96660" y="1223565"/>
                </a:lnTo>
                <a:cubicBezTo>
                  <a:pt x="43277" y="1223565"/>
                  <a:pt x="0" y="1180297"/>
                  <a:pt x="0" y="1126923"/>
                </a:cubicBezTo>
                <a:lnTo>
                  <a:pt x="0" y="96642"/>
                </a:lnTo>
                <a:cubicBezTo>
                  <a:pt x="0" y="43268"/>
                  <a:pt x="43276" y="0"/>
                  <a:pt x="96660" y="0"/>
                </a:cubicBezTo>
                <a:close/>
              </a:path>
            </a:pathLst>
          </a:custGeom>
          <a:solidFill>
            <a:srgbClr val="E5E6E7"/>
          </a:solidFill>
          <a:ln w="10504" cap="flat">
            <a:noFill/>
            <a:prstDash val="solid"/>
            <a:miter/>
          </a:ln>
        </p:spPr>
        <p:txBody>
          <a:bodyPr rtlCol="0" anchor="ctr"/>
          <a:lstStyle/>
          <a:p>
            <a:endParaRPr lang="en-US"/>
          </a:p>
        </p:txBody>
      </p:sp>
      <p:grpSp>
        <p:nvGrpSpPr>
          <p:cNvPr id="69" name="Group 68">
            <a:extLst>
              <a:ext uri="{FF2B5EF4-FFF2-40B4-BE49-F238E27FC236}">
                <a16:creationId xmlns:a16="http://schemas.microsoft.com/office/drawing/2014/main" id="{549628E0-34C1-B92B-051C-D4B27B8AB767}"/>
              </a:ext>
            </a:extLst>
          </p:cNvPr>
          <p:cNvGrpSpPr/>
          <p:nvPr/>
        </p:nvGrpSpPr>
        <p:grpSpPr>
          <a:xfrm>
            <a:off x="838200" y="1697404"/>
            <a:ext cx="10472954" cy="2591249"/>
            <a:chOff x="838200" y="1697404"/>
            <a:chExt cx="10472954" cy="2591249"/>
          </a:xfrm>
        </p:grpSpPr>
        <p:sp>
          <p:nvSpPr>
            <p:cNvPr id="9" name="Freeform 8">
              <a:extLst>
                <a:ext uri="{FF2B5EF4-FFF2-40B4-BE49-F238E27FC236}">
                  <a16:creationId xmlns:a16="http://schemas.microsoft.com/office/drawing/2014/main" id="{8BA915D1-D2F9-AFE1-B9CF-3F377D7C6279}"/>
                </a:ext>
              </a:extLst>
            </p:cNvPr>
            <p:cNvSpPr/>
            <p:nvPr/>
          </p:nvSpPr>
          <p:spPr>
            <a:xfrm>
              <a:off x="838200" y="1697404"/>
              <a:ext cx="10456985" cy="576381"/>
            </a:xfrm>
            <a:custGeom>
              <a:avLst/>
              <a:gdLst>
                <a:gd name="connsiteX0" fmla="*/ 10351921 w 10456985"/>
                <a:gd name="connsiteY0" fmla="*/ 0 h 576381"/>
                <a:gd name="connsiteX1" fmla="*/ 10456985 w 10456985"/>
                <a:gd name="connsiteY1" fmla="*/ 105045 h 576381"/>
                <a:gd name="connsiteX2" fmla="*/ 10456985 w 10456985"/>
                <a:gd name="connsiteY2" fmla="*/ 471337 h 576381"/>
                <a:gd name="connsiteX3" fmla="*/ 10351921 w 10456985"/>
                <a:gd name="connsiteY3" fmla="*/ 576382 h 576381"/>
                <a:gd name="connsiteX4" fmla="*/ 105064 w 10456985"/>
                <a:gd name="connsiteY4" fmla="*/ 576382 h 576381"/>
                <a:gd name="connsiteX5" fmla="*/ 0 w 10456985"/>
                <a:gd name="connsiteY5" fmla="*/ 471337 h 576381"/>
                <a:gd name="connsiteX6" fmla="*/ 0 w 10456985"/>
                <a:gd name="connsiteY6" fmla="*/ 105045 h 576381"/>
                <a:gd name="connsiteX7" fmla="*/ 105064 w 10456985"/>
                <a:gd name="connsiteY7" fmla="*/ 0 h 57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6985" h="576381">
                  <a:moveTo>
                    <a:pt x="10351921" y="0"/>
                  </a:moveTo>
                  <a:cubicBezTo>
                    <a:pt x="10409946" y="0"/>
                    <a:pt x="10456985" y="47030"/>
                    <a:pt x="10456985" y="105045"/>
                  </a:cubicBezTo>
                  <a:lnTo>
                    <a:pt x="10456985" y="471337"/>
                  </a:lnTo>
                  <a:cubicBezTo>
                    <a:pt x="10456985" y="529352"/>
                    <a:pt x="10409946" y="576382"/>
                    <a:pt x="10351921" y="576382"/>
                  </a:cubicBezTo>
                  <a:lnTo>
                    <a:pt x="105064" y="576382"/>
                  </a:lnTo>
                  <a:cubicBezTo>
                    <a:pt x="47039" y="576382"/>
                    <a:pt x="0" y="529352"/>
                    <a:pt x="0" y="471337"/>
                  </a:cubicBezTo>
                  <a:lnTo>
                    <a:pt x="0" y="105045"/>
                  </a:lnTo>
                  <a:cubicBezTo>
                    <a:pt x="0" y="47030"/>
                    <a:pt x="47039" y="0"/>
                    <a:pt x="105064" y="0"/>
                  </a:cubicBezTo>
                  <a:close/>
                </a:path>
              </a:pathLst>
            </a:custGeom>
            <a:solidFill>
              <a:srgbClr val="162E45"/>
            </a:solidFill>
            <a:ln w="10504" cap="flat">
              <a:noFill/>
              <a:prstDash val="solid"/>
              <a:miter/>
            </a:ln>
          </p:spPr>
          <p:txBody>
            <a:bodyPr rtlCol="0" anchor="ctr"/>
            <a:lstStyle/>
            <a:p>
              <a:endParaRPr lang="en-US"/>
            </a:p>
          </p:txBody>
        </p:sp>
        <p:sp>
          <p:nvSpPr>
            <p:cNvPr id="26" name="TextBox 25">
              <a:extLst>
                <a:ext uri="{FF2B5EF4-FFF2-40B4-BE49-F238E27FC236}">
                  <a16:creationId xmlns:a16="http://schemas.microsoft.com/office/drawing/2014/main" id="{52BA089F-8442-24A0-5C47-820C9E070780}"/>
                </a:ext>
              </a:extLst>
            </p:cNvPr>
            <p:cNvSpPr txBox="1"/>
            <p:nvPr/>
          </p:nvSpPr>
          <p:spPr>
            <a:xfrm>
              <a:off x="899313" y="2479191"/>
              <a:ext cx="2347374" cy="400110"/>
            </a:xfrm>
            <a:prstGeom prst="rect">
              <a:avLst/>
            </a:prstGeom>
            <a:noFill/>
          </p:spPr>
          <p:txBody>
            <a:bodyPr wrap="none" rtlCol="0">
              <a:spAutoFit/>
            </a:bodyPr>
            <a:lstStyle/>
            <a:p>
              <a:pPr algn="l"/>
              <a:r>
                <a:rPr lang="en-US" sz="2000" b="1" spc="0" baseline="0" dirty="0">
                  <a:ln/>
                  <a:solidFill>
                    <a:srgbClr val="162E45"/>
                  </a:solidFill>
                  <a:latin typeface="Arial" panose="020B0604020202020204" pitchFamily="34" charset="0"/>
                  <a:ea typeface="Roboto"/>
                  <a:cs typeface="Arial" panose="020B0604020202020204" pitchFamily="34" charset="0"/>
                  <a:sym typeface="Roboto"/>
                  <a:rtl val="0"/>
                </a:rPr>
                <a:t>Dr. Michael Myers</a:t>
              </a:r>
            </a:p>
          </p:txBody>
        </p:sp>
        <p:sp>
          <p:nvSpPr>
            <p:cNvPr id="27" name="TextBox 26">
              <a:extLst>
                <a:ext uri="{FF2B5EF4-FFF2-40B4-BE49-F238E27FC236}">
                  <a16:creationId xmlns:a16="http://schemas.microsoft.com/office/drawing/2014/main" id="{260BF589-ACA9-F023-C29C-9DE55EAF653E}"/>
                </a:ext>
              </a:extLst>
            </p:cNvPr>
            <p:cNvSpPr txBox="1"/>
            <p:nvPr/>
          </p:nvSpPr>
          <p:spPr>
            <a:xfrm>
              <a:off x="899313" y="3158202"/>
              <a:ext cx="1851789" cy="400110"/>
            </a:xfrm>
            <a:prstGeom prst="rect">
              <a:avLst/>
            </a:prstGeom>
            <a:noFill/>
          </p:spPr>
          <p:txBody>
            <a:bodyPr wrap="none" rtlCol="0">
              <a:spAutoFit/>
            </a:bodyPr>
            <a:lstStyle/>
            <a:p>
              <a:pPr algn="l"/>
              <a:r>
                <a:rPr lang="en-US" sz="2000" b="1" spc="0" baseline="0">
                  <a:ln/>
                  <a:solidFill>
                    <a:srgbClr val="162E45"/>
                  </a:solidFill>
                  <a:latin typeface="Arial" panose="020B0604020202020204" pitchFamily="34" charset="0"/>
                  <a:ea typeface="Roboto"/>
                  <a:cs typeface="Arial" panose="020B0604020202020204" pitchFamily="34" charset="0"/>
                  <a:sym typeface="Roboto"/>
                  <a:rtl val="0"/>
                </a:rPr>
                <a:t>Denise Carter</a:t>
              </a:r>
            </a:p>
          </p:txBody>
        </p:sp>
        <p:sp>
          <p:nvSpPr>
            <p:cNvPr id="28" name="TextBox 27">
              <a:extLst>
                <a:ext uri="{FF2B5EF4-FFF2-40B4-BE49-F238E27FC236}">
                  <a16:creationId xmlns:a16="http://schemas.microsoft.com/office/drawing/2014/main" id="{8BF12F99-01F3-60DB-3DF4-8CD009FCE6E7}"/>
                </a:ext>
              </a:extLst>
            </p:cNvPr>
            <p:cNvSpPr txBox="1"/>
            <p:nvPr/>
          </p:nvSpPr>
          <p:spPr>
            <a:xfrm>
              <a:off x="899313" y="3798130"/>
              <a:ext cx="1838965" cy="400110"/>
            </a:xfrm>
            <a:prstGeom prst="rect">
              <a:avLst/>
            </a:prstGeom>
            <a:noFill/>
          </p:spPr>
          <p:txBody>
            <a:bodyPr wrap="none" rtlCol="0">
              <a:spAutoFit/>
            </a:bodyPr>
            <a:lstStyle/>
            <a:p>
              <a:pPr algn="l"/>
              <a:r>
                <a:rPr lang="en-US" sz="2000" b="1" spc="0" baseline="0">
                  <a:ln/>
                  <a:solidFill>
                    <a:srgbClr val="162E45"/>
                  </a:solidFill>
                  <a:latin typeface="Arial" panose="020B0604020202020204" pitchFamily="34" charset="0"/>
                  <a:ea typeface="Roboto"/>
                  <a:cs typeface="Arial" panose="020B0604020202020204" pitchFamily="34" charset="0"/>
                  <a:sym typeface="Roboto"/>
                  <a:rtl val="0"/>
                </a:rPr>
                <a:t>Gordon Dunn</a:t>
              </a:r>
            </a:p>
          </p:txBody>
        </p:sp>
        <p:sp>
          <p:nvSpPr>
            <p:cNvPr id="29" name="TextBox 28">
              <a:extLst>
                <a:ext uri="{FF2B5EF4-FFF2-40B4-BE49-F238E27FC236}">
                  <a16:creationId xmlns:a16="http://schemas.microsoft.com/office/drawing/2014/main" id="{1847A895-B939-A88B-9ECC-64943F41995D}"/>
                </a:ext>
              </a:extLst>
            </p:cNvPr>
            <p:cNvSpPr txBox="1"/>
            <p:nvPr/>
          </p:nvSpPr>
          <p:spPr>
            <a:xfrm>
              <a:off x="3992313" y="2479191"/>
              <a:ext cx="740908" cy="400110"/>
            </a:xfrm>
            <a:prstGeom prst="rect">
              <a:avLst/>
            </a:prstGeom>
            <a:noFill/>
          </p:spPr>
          <p:txBody>
            <a:bodyPr wrap="none" rtlCol="0">
              <a:spAutoFit/>
            </a:bodyPr>
            <a:lstStyle/>
            <a:p>
              <a:pPr algn="l"/>
              <a:r>
                <a:rPr lang="en-US" sz="2000" b="1" spc="0" baseline="0" dirty="0">
                  <a:ln/>
                  <a:solidFill>
                    <a:srgbClr val="162E45"/>
                  </a:solidFill>
                  <a:latin typeface="Arial" panose="020B0604020202020204" pitchFamily="34" charset="0"/>
                  <a:ea typeface="Roboto"/>
                  <a:cs typeface="Arial" panose="020B0604020202020204" pitchFamily="34" charset="0"/>
                  <a:sym typeface="Roboto"/>
                  <a:rtl val="0"/>
                </a:rPr>
                <a:t>CEO</a:t>
              </a:r>
            </a:p>
          </p:txBody>
        </p:sp>
        <p:sp>
          <p:nvSpPr>
            <p:cNvPr id="30" name="TextBox 29">
              <a:extLst>
                <a:ext uri="{FF2B5EF4-FFF2-40B4-BE49-F238E27FC236}">
                  <a16:creationId xmlns:a16="http://schemas.microsoft.com/office/drawing/2014/main" id="{220AA899-CDEB-E96D-AD65-0EEA8E3053E1}"/>
                </a:ext>
              </a:extLst>
            </p:cNvPr>
            <p:cNvSpPr txBox="1"/>
            <p:nvPr/>
          </p:nvSpPr>
          <p:spPr>
            <a:xfrm>
              <a:off x="3992313" y="3158202"/>
              <a:ext cx="768159" cy="400110"/>
            </a:xfrm>
            <a:prstGeom prst="rect">
              <a:avLst/>
            </a:prstGeom>
            <a:noFill/>
          </p:spPr>
          <p:txBody>
            <a:bodyPr wrap="none" rtlCol="0">
              <a:spAutoFit/>
            </a:bodyPr>
            <a:lstStyle/>
            <a:p>
              <a:pPr algn="l"/>
              <a:r>
                <a:rPr lang="en-US" sz="2000" b="1" spc="0" baseline="0">
                  <a:ln/>
                  <a:solidFill>
                    <a:srgbClr val="162E45"/>
                  </a:solidFill>
                  <a:latin typeface="Arial" panose="020B0604020202020204" pitchFamily="34" charset="0"/>
                  <a:ea typeface="Roboto"/>
                  <a:cs typeface="Arial" panose="020B0604020202020204" pitchFamily="34" charset="0"/>
                  <a:sym typeface="Roboto"/>
                  <a:rtl val="0"/>
                </a:rPr>
                <a:t>COO</a:t>
              </a:r>
            </a:p>
          </p:txBody>
        </p:sp>
        <p:sp>
          <p:nvSpPr>
            <p:cNvPr id="31" name="TextBox 30">
              <a:extLst>
                <a:ext uri="{FF2B5EF4-FFF2-40B4-BE49-F238E27FC236}">
                  <a16:creationId xmlns:a16="http://schemas.microsoft.com/office/drawing/2014/main" id="{C9E59FA4-7BDC-C3C5-73C9-8C09DCD184F9}"/>
                </a:ext>
              </a:extLst>
            </p:cNvPr>
            <p:cNvSpPr txBox="1"/>
            <p:nvPr/>
          </p:nvSpPr>
          <p:spPr>
            <a:xfrm>
              <a:off x="3992313" y="3798130"/>
              <a:ext cx="726481" cy="400110"/>
            </a:xfrm>
            <a:prstGeom prst="rect">
              <a:avLst/>
            </a:prstGeom>
            <a:noFill/>
          </p:spPr>
          <p:txBody>
            <a:bodyPr wrap="none" rtlCol="0">
              <a:spAutoFit/>
            </a:bodyPr>
            <a:lstStyle/>
            <a:p>
              <a:pPr algn="l"/>
              <a:r>
                <a:rPr lang="en-US" sz="2000" b="1" spc="0" baseline="0">
                  <a:ln/>
                  <a:solidFill>
                    <a:srgbClr val="162E45"/>
                  </a:solidFill>
                  <a:latin typeface="Arial" panose="020B0604020202020204" pitchFamily="34" charset="0"/>
                  <a:ea typeface="Roboto"/>
                  <a:cs typeface="Arial" panose="020B0604020202020204" pitchFamily="34" charset="0"/>
                  <a:sym typeface="Roboto"/>
                  <a:rtl val="0"/>
                </a:rPr>
                <a:t>CFO</a:t>
              </a:r>
            </a:p>
          </p:txBody>
        </p:sp>
        <p:sp>
          <p:nvSpPr>
            <p:cNvPr id="32" name="TextBox 31">
              <a:extLst>
                <a:ext uri="{FF2B5EF4-FFF2-40B4-BE49-F238E27FC236}">
                  <a16:creationId xmlns:a16="http://schemas.microsoft.com/office/drawing/2014/main" id="{CA3D416F-7903-E0C8-626B-76CA7703D710}"/>
                </a:ext>
              </a:extLst>
            </p:cNvPr>
            <p:cNvSpPr txBox="1"/>
            <p:nvPr/>
          </p:nvSpPr>
          <p:spPr>
            <a:xfrm>
              <a:off x="899313" y="1816499"/>
              <a:ext cx="742511" cy="338554"/>
            </a:xfrm>
            <a:prstGeom prst="rect">
              <a:avLst/>
            </a:prstGeom>
            <a:noFill/>
          </p:spPr>
          <p:txBody>
            <a:bodyPr wrap="none" rtlCol="0">
              <a:spAutoFit/>
            </a:bodyPr>
            <a:lstStyle/>
            <a:p>
              <a:pPr algn="l"/>
              <a:r>
                <a:rPr lang="en-US" sz="1600" b="1" spc="0" baseline="0" dirty="0">
                  <a:ln/>
                  <a:solidFill>
                    <a:srgbClr val="FFFFFF"/>
                  </a:solidFill>
                  <a:latin typeface="Arial" panose="020B0604020202020204" pitchFamily="34" charset="0"/>
                  <a:ea typeface="Roboto"/>
                  <a:cs typeface="Arial" panose="020B0604020202020204" pitchFamily="34" charset="0"/>
                  <a:sym typeface="Roboto"/>
                  <a:rtl val="0"/>
                </a:rPr>
                <a:t>Name</a:t>
              </a:r>
            </a:p>
          </p:txBody>
        </p:sp>
        <p:sp>
          <p:nvSpPr>
            <p:cNvPr id="33" name="TextBox 32">
              <a:extLst>
                <a:ext uri="{FF2B5EF4-FFF2-40B4-BE49-F238E27FC236}">
                  <a16:creationId xmlns:a16="http://schemas.microsoft.com/office/drawing/2014/main" id="{A9AF1304-99EF-8C4C-83A7-A5027214EABC}"/>
                </a:ext>
              </a:extLst>
            </p:cNvPr>
            <p:cNvSpPr txBox="1"/>
            <p:nvPr/>
          </p:nvSpPr>
          <p:spPr>
            <a:xfrm>
              <a:off x="3992313" y="1816499"/>
              <a:ext cx="994183" cy="338554"/>
            </a:xfrm>
            <a:prstGeom prst="rect">
              <a:avLst/>
            </a:prstGeom>
            <a:noFill/>
          </p:spPr>
          <p:txBody>
            <a:bodyPr wrap="none" rtlCol="0">
              <a:spAutoFit/>
            </a:bodyPr>
            <a:lstStyle/>
            <a:p>
              <a:pPr algn="l"/>
              <a:r>
                <a:rPr lang="en-US" sz="1600" b="1" spc="0" baseline="0">
                  <a:ln/>
                  <a:solidFill>
                    <a:srgbClr val="FFFFFF"/>
                  </a:solidFill>
                  <a:latin typeface="Arial" panose="020B0604020202020204" pitchFamily="34" charset="0"/>
                  <a:ea typeface="Roboto"/>
                  <a:cs typeface="Arial" panose="020B0604020202020204" pitchFamily="34" charset="0"/>
                  <a:sym typeface="Roboto"/>
                  <a:rtl val="0"/>
                </a:rPr>
                <a:t>Position</a:t>
              </a:r>
            </a:p>
          </p:txBody>
        </p:sp>
        <p:sp>
          <p:nvSpPr>
            <p:cNvPr id="34" name="TextBox 33">
              <a:extLst>
                <a:ext uri="{FF2B5EF4-FFF2-40B4-BE49-F238E27FC236}">
                  <a16:creationId xmlns:a16="http://schemas.microsoft.com/office/drawing/2014/main" id="{ECD95001-2995-2A23-3B4B-8F2157C0FCFD}"/>
                </a:ext>
              </a:extLst>
            </p:cNvPr>
            <p:cNvSpPr txBox="1"/>
            <p:nvPr/>
          </p:nvSpPr>
          <p:spPr>
            <a:xfrm>
              <a:off x="5573117" y="1816499"/>
              <a:ext cx="1277914" cy="338554"/>
            </a:xfrm>
            <a:prstGeom prst="rect">
              <a:avLst/>
            </a:prstGeom>
            <a:noFill/>
          </p:spPr>
          <p:txBody>
            <a:bodyPr wrap="none" rtlCol="0">
              <a:spAutoFit/>
            </a:bodyPr>
            <a:lstStyle/>
            <a:p>
              <a:pPr algn="l"/>
              <a:r>
                <a:rPr lang="en-US" sz="1600" b="1" spc="0" baseline="0">
                  <a:ln/>
                  <a:solidFill>
                    <a:srgbClr val="FFFFFF"/>
                  </a:solidFill>
                  <a:latin typeface="Arial" panose="020B0604020202020204" pitchFamily="34" charset="0"/>
                  <a:ea typeface="Roboto"/>
                  <a:cs typeface="Arial" panose="020B0604020202020204" pitchFamily="34" charset="0"/>
                  <a:sym typeface="Roboto"/>
                  <a:rtl val="0"/>
                </a:rPr>
                <a:t>Experience</a:t>
              </a:r>
            </a:p>
          </p:txBody>
        </p:sp>
        <p:sp>
          <p:nvSpPr>
            <p:cNvPr id="35" name="Freeform 34">
              <a:extLst>
                <a:ext uri="{FF2B5EF4-FFF2-40B4-BE49-F238E27FC236}">
                  <a16:creationId xmlns:a16="http://schemas.microsoft.com/office/drawing/2014/main" id="{FCA749DC-407E-1CFA-9CCC-C23D2783ED88}"/>
                </a:ext>
              </a:extLst>
            </p:cNvPr>
            <p:cNvSpPr/>
            <p:nvPr/>
          </p:nvSpPr>
          <p:spPr>
            <a:xfrm>
              <a:off x="850807" y="2397529"/>
              <a:ext cx="10436813" cy="10504"/>
            </a:xfrm>
            <a:custGeom>
              <a:avLst/>
              <a:gdLst>
                <a:gd name="connsiteX0" fmla="*/ 0 w 10436813"/>
                <a:gd name="connsiteY0" fmla="*/ 0 h 10504"/>
                <a:gd name="connsiteX1" fmla="*/ 10436813 w 10436813"/>
                <a:gd name="connsiteY1" fmla="*/ 0 h 10504"/>
              </a:gdLst>
              <a:ahLst/>
              <a:cxnLst>
                <a:cxn ang="0">
                  <a:pos x="connsiteX0" y="connsiteY0"/>
                </a:cxn>
                <a:cxn ang="0">
                  <a:pos x="connsiteX1" y="connsiteY1"/>
                </a:cxn>
              </a:cxnLst>
              <a:rect l="l" t="t" r="r" b="b"/>
              <a:pathLst>
                <a:path w="10436813" h="10504">
                  <a:moveTo>
                    <a:pt x="0" y="0"/>
                  </a:moveTo>
                  <a:lnTo>
                    <a:pt x="10436813" y="0"/>
                  </a:lnTo>
                </a:path>
              </a:pathLst>
            </a:custGeom>
            <a:ln w="5252" cap="flat">
              <a:solidFill>
                <a:srgbClr val="75DFF1"/>
              </a:solid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8332B63-CCF6-DC9A-D91B-5EC5CFB87D1F}"/>
                </a:ext>
              </a:extLst>
            </p:cNvPr>
            <p:cNvSpPr/>
            <p:nvPr/>
          </p:nvSpPr>
          <p:spPr>
            <a:xfrm>
              <a:off x="850807" y="2987881"/>
              <a:ext cx="10436813" cy="10504"/>
            </a:xfrm>
            <a:custGeom>
              <a:avLst/>
              <a:gdLst>
                <a:gd name="connsiteX0" fmla="*/ 0 w 10436813"/>
                <a:gd name="connsiteY0" fmla="*/ 0 h 10504"/>
                <a:gd name="connsiteX1" fmla="*/ 10436813 w 10436813"/>
                <a:gd name="connsiteY1" fmla="*/ 0 h 10504"/>
              </a:gdLst>
              <a:ahLst/>
              <a:cxnLst>
                <a:cxn ang="0">
                  <a:pos x="connsiteX0" y="connsiteY0"/>
                </a:cxn>
                <a:cxn ang="0">
                  <a:pos x="connsiteX1" y="connsiteY1"/>
                </a:cxn>
              </a:cxnLst>
              <a:rect l="l" t="t" r="r" b="b"/>
              <a:pathLst>
                <a:path w="10436813" h="10504">
                  <a:moveTo>
                    <a:pt x="0" y="0"/>
                  </a:moveTo>
                  <a:lnTo>
                    <a:pt x="10436813" y="0"/>
                  </a:lnTo>
                </a:path>
              </a:pathLst>
            </a:custGeom>
            <a:ln w="5252" cap="flat">
              <a:solidFill>
                <a:srgbClr val="75DFF1"/>
              </a:solid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58F5E80-D019-72A4-686A-EDE175874B7A}"/>
                </a:ext>
              </a:extLst>
            </p:cNvPr>
            <p:cNvSpPr/>
            <p:nvPr/>
          </p:nvSpPr>
          <p:spPr>
            <a:xfrm>
              <a:off x="850807" y="3687796"/>
              <a:ext cx="10436813" cy="10504"/>
            </a:xfrm>
            <a:custGeom>
              <a:avLst/>
              <a:gdLst>
                <a:gd name="connsiteX0" fmla="*/ 0 w 10436813"/>
                <a:gd name="connsiteY0" fmla="*/ 0 h 10504"/>
                <a:gd name="connsiteX1" fmla="*/ 10436813 w 10436813"/>
                <a:gd name="connsiteY1" fmla="*/ 0 h 10504"/>
              </a:gdLst>
              <a:ahLst/>
              <a:cxnLst>
                <a:cxn ang="0">
                  <a:pos x="connsiteX0" y="connsiteY0"/>
                </a:cxn>
                <a:cxn ang="0">
                  <a:pos x="connsiteX1" y="connsiteY1"/>
                </a:cxn>
              </a:cxnLst>
              <a:rect l="l" t="t" r="r" b="b"/>
              <a:pathLst>
                <a:path w="10436813" h="10504">
                  <a:moveTo>
                    <a:pt x="0" y="0"/>
                  </a:moveTo>
                  <a:lnTo>
                    <a:pt x="10436813" y="0"/>
                  </a:lnTo>
                </a:path>
              </a:pathLst>
            </a:custGeom>
            <a:ln w="5252" cap="flat">
              <a:solidFill>
                <a:srgbClr val="75DFF1"/>
              </a:solid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56CD192-8B74-5FE5-AEC7-E11E30A381D3}"/>
                </a:ext>
              </a:extLst>
            </p:cNvPr>
            <p:cNvSpPr/>
            <p:nvPr/>
          </p:nvSpPr>
          <p:spPr>
            <a:xfrm>
              <a:off x="850807" y="4278149"/>
              <a:ext cx="10436813" cy="10504"/>
            </a:xfrm>
            <a:custGeom>
              <a:avLst/>
              <a:gdLst>
                <a:gd name="connsiteX0" fmla="*/ 0 w 10436813"/>
                <a:gd name="connsiteY0" fmla="*/ 0 h 10504"/>
                <a:gd name="connsiteX1" fmla="*/ 10436813 w 10436813"/>
                <a:gd name="connsiteY1" fmla="*/ 0 h 10504"/>
              </a:gdLst>
              <a:ahLst/>
              <a:cxnLst>
                <a:cxn ang="0">
                  <a:pos x="connsiteX0" y="connsiteY0"/>
                </a:cxn>
                <a:cxn ang="0">
                  <a:pos x="connsiteX1" y="connsiteY1"/>
                </a:cxn>
              </a:cxnLst>
              <a:rect l="l" t="t" r="r" b="b"/>
              <a:pathLst>
                <a:path w="10436813" h="10504">
                  <a:moveTo>
                    <a:pt x="0" y="0"/>
                  </a:moveTo>
                  <a:lnTo>
                    <a:pt x="10436813" y="0"/>
                  </a:lnTo>
                </a:path>
              </a:pathLst>
            </a:custGeom>
            <a:ln w="5252" cap="flat">
              <a:solidFill>
                <a:srgbClr val="75DFF1"/>
              </a:solid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C4520A8-F30E-8D5E-FBBB-A96EBBA3B05D}"/>
                </a:ext>
              </a:extLst>
            </p:cNvPr>
            <p:cNvSpPr/>
            <p:nvPr/>
          </p:nvSpPr>
          <p:spPr>
            <a:xfrm>
              <a:off x="3630925" y="1821462"/>
              <a:ext cx="10506" cy="328265"/>
            </a:xfrm>
            <a:custGeom>
              <a:avLst/>
              <a:gdLst>
                <a:gd name="connsiteX0" fmla="*/ 0 w 10506"/>
                <a:gd name="connsiteY0" fmla="*/ 0 h 328265"/>
                <a:gd name="connsiteX1" fmla="*/ 0 w 10506"/>
                <a:gd name="connsiteY1" fmla="*/ 328266 h 328265"/>
              </a:gdLst>
              <a:ahLst/>
              <a:cxnLst>
                <a:cxn ang="0">
                  <a:pos x="connsiteX0" y="connsiteY0"/>
                </a:cxn>
                <a:cxn ang="0">
                  <a:pos x="connsiteX1" y="connsiteY1"/>
                </a:cxn>
              </a:cxnLst>
              <a:rect l="l" t="t" r="r" b="b"/>
              <a:pathLst>
                <a:path w="10506" h="328265">
                  <a:moveTo>
                    <a:pt x="0" y="0"/>
                  </a:moveTo>
                  <a:lnTo>
                    <a:pt x="0" y="328266"/>
                  </a:lnTo>
                </a:path>
              </a:pathLst>
            </a:custGeom>
            <a:ln w="10504" cap="flat">
              <a:solidFill>
                <a:srgbClr val="75DFF1"/>
              </a:soli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82B64BB-462C-3B44-A029-AC178CCB0B4F}"/>
                </a:ext>
              </a:extLst>
            </p:cNvPr>
            <p:cNvSpPr/>
            <p:nvPr/>
          </p:nvSpPr>
          <p:spPr>
            <a:xfrm>
              <a:off x="5263630" y="1821462"/>
              <a:ext cx="10506" cy="328265"/>
            </a:xfrm>
            <a:custGeom>
              <a:avLst/>
              <a:gdLst>
                <a:gd name="connsiteX0" fmla="*/ 0 w 10506"/>
                <a:gd name="connsiteY0" fmla="*/ 0 h 328265"/>
                <a:gd name="connsiteX1" fmla="*/ 0 w 10506"/>
                <a:gd name="connsiteY1" fmla="*/ 328266 h 328265"/>
              </a:gdLst>
              <a:ahLst/>
              <a:cxnLst>
                <a:cxn ang="0">
                  <a:pos x="connsiteX0" y="connsiteY0"/>
                </a:cxn>
                <a:cxn ang="0">
                  <a:pos x="connsiteX1" y="connsiteY1"/>
                </a:cxn>
              </a:cxnLst>
              <a:rect l="l" t="t" r="r" b="b"/>
              <a:pathLst>
                <a:path w="10506" h="328265">
                  <a:moveTo>
                    <a:pt x="0" y="0"/>
                  </a:moveTo>
                  <a:lnTo>
                    <a:pt x="0" y="328266"/>
                  </a:lnTo>
                </a:path>
              </a:pathLst>
            </a:custGeom>
            <a:ln w="10504" cap="flat">
              <a:solidFill>
                <a:srgbClr val="75DFF1"/>
              </a:solidFill>
              <a:prstDash val="solid"/>
              <a:miter/>
            </a:ln>
          </p:spPr>
          <p:txBody>
            <a:bodyPr rtlCol="0" anchor="ctr"/>
            <a:lstStyle/>
            <a:p>
              <a:endParaRPr lang="en-US"/>
            </a:p>
          </p:txBody>
        </p:sp>
        <p:pic>
          <p:nvPicPr>
            <p:cNvPr id="41" name="Picture 40">
              <a:extLst>
                <a:ext uri="{FF2B5EF4-FFF2-40B4-BE49-F238E27FC236}">
                  <a16:creationId xmlns:a16="http://schemas.microsoft.com/office/drawing/2014/main" id="{1C39FC12-A83D-EE4B-FF76-055236B9E126}"/>
                </a:ext>
              </a:extLst>
            </p:cNvPr>
            <p:cNvPicPr>
              <a:picLocks noChangeAspect="1"/>
            </p:cNvPicPr>
            <p:nvPr/>
          </p:nvPicPr>
          <p:blipFill>
            <a:blip r:embed="rId2"/>
            <a:stretch>
              <a:fillRect/>
            </a:stretch>
          </p:blipFill>
          <p:spPr>
            <a:xfrm>
              <a:off x="5601203" y="3784366"/>
              <a:ext cx="911226" cy="427638"/>
            </a:xfrm>
            <a:custGeom>
              <a:avLst/>
              <a:gdLst>
                <a:gd name="connsiteX0" fmla="*/ 423 w 911226"/>
                <a:gd name="connsiteY0" fmla="*/ 185 h 427638"/>
                <a:gd name="connsiteX1" fmla="*/ 911649 w 911226"/>
                <a:gd name="connsiteY1" fmla="*/ 185 h 427638"/>
                <a:gd name="connsiteX2" fmla="*/ 911649 w 911226"/>
                <a:gd name="connsiteY2" fmla="*/ 427823 h 427638"/>
                <a:gd name="connsiteX3" fmla="*/ 423 w 911226"/>
                <a:gd name="connsiteY3" fmla="*/ 427823 h 427638"/>
              </a:gdLst>
              <a:ahLst/>
              <a:cxnLst>
                <a:cxn ang="0">
                  <a:pos x="connsiteX0" y="connsiteY0"/>
                </a:cxn>
                <a:cxn ang="0">
                  <a:pos x="connsiteX1" y="connsiteY1"/>
                </a:cxn>
                <a:cxn ang="0">
                  <a:pos x="connsiteX2" y="connsiteY2"/>
                </a:cxn>
                <a:cxn ang="0">
                  <a:pos x="connsiteX3" y="connsiteY3"/>
                </a:cxn>
              </a:cxnLst>
              <a:rect l="l" t="t" r="r" b="b"/>
              <a:pathLst>
                <a:path w="911226" h="427638">
                  <a:moveTo>
                    <a:pt x="423" y="185"/>
                  </a:moveTo>
                  <a:lnTo>
                    <a:pt x="911649" y="185"/>
                  </a:lnTo>
                  <a:lnTo>
                    <a:pt x="911649" y="427823"/>
                  </a:lnTo>
                  <a:lnTo>
                    <a:pt x="423" y="427823"/>
                  </a:lnTo>
                  <a:close/>
                </a:path>
              </a:pathLst>
            </a:custGeom>
          </p:spPr>
        </p:pic>
        <p:pic>
          <p:nvPicPr>
            <p:cNvPr id="42" name="Picture 41">
              <a:extLst>
                <a:ext uri="{FF2B5EF4-FFF2-40B4-BE49-F238E27FC236}">
                  <a16:creationId xmlns:a16="http://schemas.microsoft.com/office/drawing/2014/main" id="{2BFBE2F3-3120-B39C-509C-988B4D82DE76}"/>
                </a:ext>
              </a:extLst>
            </p:cNvPr>
            <p:cNvPicPr>
              <a:picLocks noChangeAspect="1"/>
            </p:cNvPicPr>
            <p:nvPr/>
          </p:nvPicPr>
          <p:blipFill>
            <a:blip r:embed="rId3"/>
            <a:stretch>
              <a:fillRect/>
            </a:stretch>
          </p:blipFill>
          <p:spPr>
            <a:xfrm>
              <a:off x="6779714" y="3782003"/>
              <a:ext cx="1179666" cy="432365"/>
            </a:xfrm>
            <a:custGeom>
              <a:avLst/>
              <a:gdLst>
                <a:gd name="connsiteX0" fmla="*/ 421 w 1179666"/>
                <a:gd name="connsiteY0" fmla="*/ 145 h 432365"/>
                <a:gd name="connsiteX1" fmla="*/ 1180088 w 1179666"/>
                <a:gd name="connsiteY1" fmla="*/ 145 h 432365"/>
                <a:gd name="connsiteX2" fmla="*/ 1180088 w 1179666"/>
                <a:gd name="connsiteY2" fmla="*/ 432510 h 432365"/>
                <a:gd name="connsiteX3" fmla="*/ 421 w 1179666"/>
                <a:gd name="connsiteY3" fmla="*/ 432510 h 432365"/>
              </a:gdLst>
              <a:ahLst/>
              <a:cxnLst>
                <a:cxn ang="0">
                  <a:pos x="connsiteX0" y="connsiteY0"/>
                </a:cxn>
                <a:cxn ang="0">
                  <a:pos x="connsiteX1" y="connsiteY1"/>
                </a:cxn>
                <a:cxn ang="0">
                  <a:pos x="connsiteX2" y="connsiteY2"/>
                </a:cxn>
                <a:cxn ang="0">
                  <a:pos x="connsiteX3" y="connsiteY3"/>
                </a:cxn>
              </a:cxnLst>
              <a:rect l="l" t="t" r="r" b="b"/>
              <a:pathLst>
                <a:path w="1179666" h="432365">
                  <a:moveTo>
                    <a:pt x="421" y="145"/>
                  </a:moveTo>
                  <a:lnTo>
                    <a:pt x="1180088" y="145"/>
                  </a:lnTo>
                  <a:lnTo>
                    <a:pt x="1180088" y="432510"/>
                  </a:lnTo>
                  <a:lnTo>
                    <a:pt x="421" y="432510"/>
                  </a:lnTo>
                  <a:close/>
                </a:path>
              </a:pathLst>
            </a:custGeom>
          </p:spPr>
        </p:pic>
        <p:pic>
          <p:nvPicPr>
            <p:cNvPr id="43" name="Picture 42">
              <a:extLst>
                <a:ext uri="{FF2B5EF4-FFF2-40B4-BE49-F238E27FC236}">
                  <a16:creationId xmlns:a16="http://schemas.microsoft.com/office/drawing/2014/main" id="{E61C6139-61B1-13AA-F43A-1CFBD188F192}"/>
                </a:ext>
              </a:extLst>
            </p:cNvPr>
            <p:cNvPicPr>
              <a:picLocks noChangeAspect="1"/>
            </p:cNvPicPr>
            <p:nvPr/>
          </p:nvPicPr>
          <p:blipFill>
            <a:blip r:embed="rId4"/>
            <a:stretch>
              <a:fillRect/>
            </a:stretch>
          </p:blipFill>
          <p:spPr>
            <a:xfrm>
              <a:off x="10173619" y="3149796"/>
              <a:ext cx="1137535" cy="416923"/>
            </a:xfrm>
            <a:custGeom>
              <a:avLst/>
              <a:gdLst>
                <a:gd name="connsiteX0" fmla="*/ 742 w 1137535"/>
                <a:gd name="connsiteY0" fmla="*/ 82 h 416923"/>
                <a:gd name="connsiteX1" fmla="*/ 1138278 w 1137535"/>
                <a:gd name="connsiteY1" fmla="*/ 82 h 416923"/>
                <a:gd name="connsiteX2" fmla="*/ 1138278 w 1137535"/>
                <a:gd name="connsiteY2" fmla="*/ 417006 h 416923"/>
                <a:gd name="connsiteX3" fmla="*/ 742 w 1137535"/>
                <a:gd name="connsiteY3" fmla="*/ 417006 h 416923"/>
              </a:gdLst>
              <a:ahLst/>
              <a:cxnLst>
                <a:cxn ang="0">
                  <a:pos x="connsiteX0" y="connsiteY0"/>
                </a:cxn>
                <a:cxn ang="0">
                  <a:pos x="connsiteX1" y="connsiteY1"/>
                </a:cxn>
                <a:cxn ang="0">
                  <a:pos x="connsiteX2" y="connsiteY2"/>
                </a:cxn>
                <a:cxn ang="0">
                  <a:pos x="connsiteX3" y="connsiteY3"/>
                </a:cxn>
              </a:cxnLst>
              <a:rect l="l" t="t" r="r" b="b"/>
              <a:pathLst>
                <a:path w="1137535" h="416923">
                  <a:moveTo>
                    <a:pt x="742" y="82"/>
                  </a:moveTo>
                  <a:lnTo>
                    <a:pt x="1138278" y="82"/>
                  </a:lnTo>
                  <a:lnTo>
                    <a:pt x="1138278" y="417006"/>
                  </a:lnTo>
                  <a:lnTo>
                    <a:pt x="742" y="417006"/>
                  </a:lnTo>
                  <a:close/>
                </a:path>
              </a:pathLst>
            </a:custGeom>
          </p:spPr>
        </p:pic>
        <p:pic>
          <p:nvPicPr>
            <p:cNvPr id="44" name="Picture 43">
              <a:extLst>
                <a:ext uri="{FF2B5EF4-FFF2-40B4-BE49-F238E27FC236}">
                  <a16:creationId xmlns:a16="http://schemas.microsoft.com/office/drawing/2014/main" id="{22D62112-0A1A-9CF9-EC80-2D9518679A77}"/>
                </a:ext>
              </a:extLst>
            </p:cNvPr>
            <p:cNvPicPr>
              <a:picLocks noChangeAspect="1"/>
            </p:cNvPicPr>
            <p:nvPr/>
          </p:nvPicPr>
          <p:blipFill>
            <a:blip r:embed="rId5"/>
            <a:stretch>
              <a:fillRect/>
            </a:stretch>
          </p:blipFill>
          <p:spPr>
            <a:xfrm>
              <a:off x="8249359" y="3857740"/>
              <a:ext cx="882543" cy="280890"/>
            </a:xfrm>
            <a:custGeom>
              <a:avLst/>
              <a:gdLst>
                <a:gd name="connsiteX0" fmla="*/ 147 w 882543"/>
                <a:gd name="connsiteY0" fmla="*/ 28 h 280890"/>
                <a:gd name="connsiteX1" fmla="*/ 882691 w 882543"/>
                <a:gd name="connsiteY1" fmla="*/ 28 h 280890"/>
                <a:gd name="connsiteX2" fmla="*/ 882691 w 882543"/>
                <a:gd name="connsiteY2" fmla="*/ 280918 h 280890"/>
                <a:gd name="connsiteX3" fmla="*/ 147 w 882543"/>
                <a:gd name="connsiteY3" fmla="*/ 280918 h 280890"/>
              </a:gdLst>
              <a:ahLst/>
              <a:cxnLst>
                <a:cxn ang="0">
                  <a:pos x="connsiteX0" y="connsiteY0"/>
                </a:cxn>
                <a:cxn ang="0">
                  <a:pos x="connsiteX1" y="connsiteY1"/>
                </a:cxn>
                <a:cxn ang="0">
                  <a:pos x="connsiteX2" y="connsiteY2"/>
                </a:cxn>
                <a:cxn ang="0">
                  <a:pos x="connsiteX3" y="connsiteY3"/>
                </a:cxn>
              </a:cxnLst>
              <a:rect l="l" t="t" r="r" b="b"/>
              <a:pathLst>
                <a:path w="882543" h="280890">
                  <a:moveTo>
                    <a:pt x="147" y="28"/>
                  </a:moveTo>
                  <a:lnTo>
                    <a:pt x="882691" y="28"/>
                  </a:lnTo>
                  <a:lnTo>
                    <a:pt x="882691" y="280918"/>
                  </a:lnTo>
                  <a:lnTo>
                    <a:pt x="147" y="280918"/>
                  </a:lnTo>
                  <a:close/>
                </a:path>
              </a:pathLst>
            </a:custGeom>
          </p:spPr>
        </p:pic>
        <p:pic>
          <p:nvPicPr>
            <p:cNvPr id="45" name="Picture 44">
              <a:extLst>
                <a:ext uri="{FF2B5EF4-FFF2-40B4-BE49-F238E27FC236}">
                  <a16:creationId xmlns:a16="http://schemas.microsoft.com/office/drawing/2014/main" id="{0B76B24D-0D00-2D47-5E26-8A8E0853078A}"/>
                </a:ext>
              </a:extLst>
            </p:cNvPr>
            <p:cNvPicPr>
              <a:picLocks noChangeAspect="1"/>
            </p:cNvPicPr>
            <p:nvPr/>
          </p:nvPicPr>
          <p:blipFill>
            <a:blip r:embed="rId6"/>
            <a:stretch>
              <a:fillRect/>
            </a:stretch>
          </p:blipFill>
          <p:spPr>
            <a:xfrm>
              <a:off x="9252412" y="3117652"/>
              <a:ext cx="851024" cy="481211"/>
            </a:xfrm>
            <a:custGeom>
              <a:avLst/>
              <a:gdLst>
                <a:gd name="connsiteX0" fmla="*/ -509 w 851024"/>
                <a:gd name="connsiteY0" fmla="*/ -605 h 481211"/>
                <a:gd name="connsiteX1" fmla="*/ 850516 w 851024"/>
                <a:gd name="connsiteY1" fmla="*/ -605 h 481211"/>
                <a:gd name="connsiteX2" fmla="*/ 850516 w 851024"/>
                <a:gd name="connsiteY2" fmla="*/ 480606 h 481211"/>
                <a:gd name="connsiteX3" fmla="*/ -509 w 851024"/>
                <a:gd name="connsiteY3" fmla="*/ 480606 h 481211"/>
              </a:gdLst>
              <a:ahLst/>
              <a:cxnLst>
                <a:cxn ang="0">
                  <a:pos x="connsiteX0" y="connsiteY0"/>
                </a:cxn>
                <a:cxn ang="0">
                  <a:pos x="connsiteX1" y="connsiteY1"/>
                </a:cxn>
                <a:cxn ang="0">
                  <a:pos x="connsiteX2" y="connsiteY2"/>
                </a:cxn>
                <a:cxn ang="0">
                  <a:pos x="connsiteX3" y="connsiteY3"/>
                </a:cxn>
              </a:cxnLst>
              <a:rect l="l" t="t" r="r" b="b"/>
              <a:pathLst>
                <a:path w="851024" h="481211">
                  <a:moveTo>
                    <a:pt x="-509" y="-605"/>
                  </a:moveTo>
                  <a:lnTo>
                    <a:pt x="850516" y="-605"/>
                  </a:lnTo>
                  <a:lnTo>
                    <a:pt x="850516" y="480606"/>
                  </a:lnTo>
                  <a:lnTo>
                    <a:pt x="-509" y="480606"/>
                  </a:lnTo>
                  <a:close/>
                </a:path>
              </a:pathLst>
            </a:custGeom>
          </p:spPr>
        </p:pic>
        <p:pic>
          <p:nvPicPr>
            <p:cNvPr id="46" name="Picture 45">
              <a:extLst>
                <a:ext uri="{FF2B5EF4-FFF2-40B4-BE49-F238E27FC236}">
                  <a16:creationId xmlns:a16="http://schemas.microsoft.com/office/drawing/2014/main" id="{2AEFDCA7-D797-5E99-BE51-3A19D729AA94}"/>
                </a:ext>
              </a:extLst>
            </p:cNvPr>
            <p:cNvPicPr>
              <a:picLocks noChangeAspect="1"/>
            </p:cNvPicPr>
            <p:nvPr/>
          </p:nvPicPr>
          <p:blipFill>
            <a:blip r:embed="rId7"/>
            <a:stretch>
              <a:fillRect/>
            </a:stretch>
          </p:blipFill>
          <p:spPr>
            <a:xfrm>
              <a:off x="8883530" y="2470785"/>
              <a:ext cx="1137535" cy="416923"/>
            </a:xfrm>
            <a:custGeom>
              <a:avLst/>
              <a:gdLst>
                <a:gd name="connsiteX0" fmla="*/ 619 w 1137535"/>
                <a:gd name="connsiteY0" fmla="*/ 21 h 416923"/>
                <a:gd name="connsiteX1" fmla="*/ 1138155 w 1137535"/>
                <a:gd name="connsiteY1" fmla="*/ 21 h 416923"/>
                <a:gd name="connsiteX2" fmla="*/ 1138155 w 1137535"/>
                <a:gd name="connsiteY2" fmla="*/ 416945 h 416923"/>
                <a:gd name="connsiteX3" fmla="*/ 619 w 1137535"/>
                <a:gd name="connsiteY3" fmla="*/ 416945 h 416923"/>
              </a:gdLst>
              <a:ahLst/>
              <a:cxnLst>
                <a:cxn ang="0">
                  <a:pos x="connsiteX0" y="connsiteY0"/>
                </a:cxn>
                <a:cxn ang="0">
                  <a:pos x="connsiteX1" y="connsiteY1"/>
                </a:cxn>
                <a:cxn ang="0">
                  <a:pos x="connsiteX2" y="connsiteY2"/>
                </a:cxn>
                <a:cxn ang="0">
                  <a:pos x="connsiteX3" y="connsiteY3"/>
                </a:cxn>
              </a:cxnLst>
              <a:rect l="l" t="t" r="r" b="b"/>
              <a:pathLst>
                <a:path w="1137535" h="416923">
                  <a:moveTo>
                    <a:pt x="619" y="21"/>
                  </a:moveTo>
                  <a:lnTo>
                    <a:pt x="1138155" y="21"/>
                  </a:lnTo>
                  <a:lnTo>
                    <a:pt x="1138155" y="416945"/>
                  </a:lnTo>
                  <a:lnTo>
                    <a:pt x="619" y="416945"/>
                  </a:lnTo>
                  <a:close/>
                </a:path>
              </a:pathLst>
            </a:custGeom>
          </p:spPr>
        </p:pic>
        <p:pic>
          <p:nvPicPr>
            <p:cNvPr id="47" name="Picture 46">
              <a:extLst>
                <a:ext uri="{FF2B5EF4-FFF2-40B4-BE49-F238E27FC236}">
                  <a16:creationId xmlns:a16="http://schemas.microsoft.com/office/drawing/2014/main" id="{A04863F9-DF09-D84D-D41A-35BD92CA983F}"/>
                </a:ext>
              </a:extLst>
            </p:cNvPr>
            <p:cNvPicPr>
              <a:picLocks noChangeAspect="1"/>
            </p:cNvPicPr>
            <p:nvPr/>
          </p:nvPicPr>
          <p:blipFill>
            <a:blip r:embed="rId8"/>
            <a:stretch>
              <a:fillRect/>
            </a:stretch>
          </p:blipFill>
          <p:spPr>
            <a:xfrm>
              <a:off x="7908109" y="2518843"/>
              <a:ext cx="567349" cy="320807"/>
            </a:xfrm>
            <a:custGeom>
              <a:avLst/>
              <a:gdLst>
                <a:gd name="connsiteX0" fmla="*/ -650 w 567349"/>
                <a:gd name="connsiteY0" fmla="*/ -672 h 320807"/>
                <a:gd name="connsiteX1" fmla="*/ 566699 w 567349"/>
                <a:gd name="connsiteY1" fmla="*/ -672 h 320807"/>
                <a:gd name="connsiteX2" fmla="*/ 566699 w 567349"/>
                <a:gd name="connsiteY2" fmla="*/ 320135 h 320807"/>
                <a:gd name="connsiteX3" fmla="*/ -650 w 567349"/>
                <a:gd name="connsiteY3" fmla="*/ 320135 h 320807"/>
              </a:gdLst>
              <a:ahLst/>
              <a:cxnLst>
                <a:cxn ang="0">
                  <a:pos x="connsiteX0" y="connsiteY0"/>
                </a:cxn>
                <a:cxn ang="0">
                  <a:pos x="connsiteX1" y="connsiteY1"/>
                </a:cxn>
                <a:cxn ang="0">
                  <a:pos x="connsiteX2" y="connsiteY2"/>
                </a:cxn>
                <a:cxn ang="0">
                  <a:pos x="connsiteX3" y="connsiteY3"/>
                </a:cxn>
              </a:cxnLst>
              <a:rect l="l" t="t" r="r" b="b"/>
              <a:pathLst>
                <a:path w="567349" h="320807">
                  <a:moveTo>
                    <a:pt x="-650" y="-672"/>
                  </a:moveTo>
                  <a:lnTo>
                    <a:pt x="566699" y="-672"/>
                  </a:lnTo>
                  <a:lnTo>
                    <a:pt x="566699" y="320135"/>
                  </a:lnTo>
                  <a:lnTo>
                    <a:pt x="-650" y="320135"/>
                  </a:lnTo>
                  <a:close/>
                </a:path>
              </a:pathLst>
            </a:custGeom>
          </p:spPr>
        </p:pic>
        <p:pic>
          <p:nvPicPr>
            <p:cNvPr id="48" name="Picture 47">
              <a:extLst>
                <a:ext uri="{FF2B5EF4-FFF2-40B4-BE49-F238E27FC236}">
                  <a16:creationId xmlns:a16="http://schemas.microsoft.com/office/drawing/2014/main" id="{92758080-1CAF-50CF-A671-5024B49CA3B4}"/>
                </a:ext>
              </a:extLst>
            </p:cNvPr>
            <p:cNvPicPr>
              <a:picLocks noChangeAspect="1"/>
            </p:cNvPicPr>
            <p:nvPr/>
          </p:nvPicPr>
          <p:blipFill>
            <a:blip r:embed="rId9"/>
            <a:stretch>
              <a:fillRect/>
            </a:stretch>
          </p:blipFill>
          <p:spPr>
            <a:xfrm>
              <a:off x="8041331" y="3185511"/>
              <a:ext cx="1033206" cy="345493"/>
            </a:xfrm>
            <a:custGeom>
              <a:avLst/>
              <a:gdLst>
                <a:gd name="connsiteX0" fmla="*/ 288 w 1033206"/>
                <a:gd name="connsiteY0" fmla="*/ 6 h 345493"/>
                <a:gd name="connsiteX1" fmla="*/ 1033494 w 1033206"/>
                <a:gd name="connsiteY1" fmla="*/ 6 h 345493"/>
                <a:gd name="connsiteX2" fmla="*/ 1033494 w 1033206"/>
                <a:gd name="connsiteY2" fmla="*/ 345499 h 345493"/>
                <a:gd name="connsiteX3" fmla="*/ 288 w 1033206"/>
                <a:gd name="connsiteY3" fmla="*/ 345499 h 345493"/>
              </a:gdLst>
              <a:ahLst/>
              <a:cxnLst>
                <a:cxn ang="0">
                  <a:pos x="connsiteX0" y="connsiteY0"/>
                </a:cxn>
                <a:cxn ang="0">
                  <a:pos x="connsiteX1" y="connsiteY1"/>
                </a:cxn>
                <a:cxn ang="0">
                  <a:pos x="connsiteX2" y="connsiteY2"/>
                </a:cxn>
                <a:cxn ang="0">
                  <a:pos x="connsiteX3" y="connsiteY3"/>
                </a:cxn>
              </a:cxnLst>
              <a:rect l="l" t="t" r="r" b="b"/>
              <a:pathLst>
                <a:path w="1033206" h="345493">
                  <a:moveTo>
                    <a:pt x="288" y="6"/>
                  </a:moveTo>
                  <a:lnTo>
                    <a:pt x="1033494" y="6"/>
                  </a:lnTo>
                  <a:lnTo>
                    <a:pt x="1033494" y="345499"/>
                  </a:lnTo>
                  <a:lnTo>
                    <a:pt x="288" y="345499"/>
                  </a:lnTo>
                  <a:close/>
                </a:path>
              </a:pathLst>
            </a:custGeom>
          </p:spPr>
        </p:pic>
        <p:pic>
          <p:nvPicPr>
            <p:cNvPr id="49" name="Picture 48">
              <a:extLst>
                <a:ext uri="{FF2B5EF4-FFF2-40B4-BE49-F238E27FC236}">
                  <a16:creationId xmlns:a16="http://schemas.microsoft.com/office/drawing/2014/main" id="{ACAF94E6-27EA-CDF6-BE3C-9E5E599380BE}"/>
                </a:ext>
              </a:extLst>
            </p:cNvPr>
            <p:cNvPicPr>
              <a:picLocks noChangeAspect="1"/>
            </p:cNvPicPr>
            <p:nvPr/>
          </p:nvPicPr>
          <p:blipFill>
            <a:blip r:embed="rId10"/>
            <a:stretch>
              <a:fillRect/>
            </a:stretch>
          </p:blipFill>
          <p:spPr>
            <a:xfrm>
              <a:off x="6732435" y="3150741"/>
              <a:ext cx="1134698" cy="415032"/>
            </a:xfrm>
            <a:custGeom>
              <a:avLst/>
              <a:gdLst>
                <a:gd name="connsiteX0" fmla="*/ 15 w 1134698"/>
                <a:gd name="connsiteY0" fmla="*/ -64 h 415032"/>
                <a:gd name="connsiteX1" fmla="*/ 1134714 w 1134698"/>
                <a:gd name="connsiteY1" fmla="*/ -64 h 415032"/>
                <a:gd name="connsiteX2" fmla="*/ 1134714 w 1134698"/>
                <a:gd name="connsiteY2" fmla="*/ 414969 h 415032"/>
                <a:gd name="connsiteX3" fmla="*/ 15 w 1134698"/>
                <a:gd name="connsiteY3" fmla="*/ 414969 h 415032"/>
              </a:gdLst>
              <a:ahLst/>
              <a:cxnLst>
                <a:cxn ang="0">
                  <a:pos x="connsiteX0" y="connsiteY0"/>
                </a:cxn>
                <a:cxn ang="0">
                  <a:pos x="connsiteX1" y="connsiteY1"/>
                </a:cxn>
                <a:cxn ang="0">
                  <a:pos x="connsiteX2" y="connsiteY2"/>
                </a:cxn>
                <a:cxn ang="0">
                  <a:pos x="connsiteX3" y="connsiteY3"/>
                </a:cxn>
              </a:cxnLst>
              <a:rect l="l" t="t" r="r" b="b"/>
              <a:pathLst>
                <a:path w="1134698" h="415032">
                  <a:moveTo>
                    <a:pt x="15" y="-64"/>
                  </a:moveTo>
                  <a:lnTo>
                    <a:pt x="1134714" y="-64"/>
                  </a:lnTo>
                  <a:lnTo>
                    <a:pt x="1134714" y="414969"/>
                  </a:lnTo>
                  <a:lnTo>
                    <a:pt x="15" y="414969"/>
                  </a:lnTo>
                  <a:close/>
                </a:path>
              </a:pathLst>
            </a:custGeom>
          </p:spPr>
        </p:pic>
        <p:pic>
          <p:nvPicPr>
            <p:cNvPr id="50" name="Picture 49">
              <a:extLst>
                <a:ext uri="{FF2B5EF4-FFF2-40B4-BE49-F238E27FC236}">
                  <a16:creationId xmlns:a16="http://schemas.microsoft.com/office/drawing/2014/main" id="{7BCB71F3-92A1-11F3-EAD2-2381E7FE63DC}"/>
                </a:ext>
              </a:extLst>
            </p:cNvPr>
            <p:cNvPicPr>
              <a:picLocks noChangeAspect="1"/>
            </p:cNvPicPr>
            <p:nvPr/>
          </p:nvPicPr>
          <p:blipFill>
            <a:blip r:embed="rId11"/>
            <a:stretch>
              <a:fillRect/>
            </a:stretch>
          </p:blipFill>
          <p:spPr>
            <a:xfrm>
              <a:off x="5601203" y="3175479"/>
              <a:ext cx="1041401" cy="365556"/>
            </a:xfrm>
            <a:custGeom>
              <a:avLst/>
              <a:gdLst>
                <a:gd name="connsiteX0" fmla="*/ 296 w 1041401"/>
                <a:gd name="connsiteY0" fmla="*/ 83 h 365556"/>
                <a:gd name="connsiteX1" fmla="*/ 1041698 w 1041401"/>
                <a:gd name="connsiteY1" fmla="*/ 83 h 365556"/>
                <a:gd name="connsiteX2" fmla="*/ 1041698 w 1041401"/>
                <a:gd name="connsiteY2" fmla="*/ 365640 h 365556"/>
                <a:gd name="connsiteX3" fmla="*/ 296 w 1041401"/>
                <a:gd name="connsiteY3" fmla="*/ 365640 h 365556"/>
              </a:gdLst>
              <a:ahLst/>
              <a:cxnLst>
                <a:cxn ang="0">
                  <a:pos x="connsiteX0" y="connsiteY0"/>
                </a:cxn>
                <a:cxn ang="0">
                  <a:pos x="connsiteX1" y="connsiteY1"/>
                </a:cxn>
                <a:cxn ang="0">
                  <a:pos x="connsiteX2" y="connsiteY2"/>
                </a:cxn>
                <a:cxn ang="0">
                  <a:pos x="connsiteX3" y="connsiteY3"/>
                </a:cxn>
              </a:cxnLst>
              <a:rect l="l" t="t" r="r" b="b"/>
              <a:pathLst>
                <a:path w="1041401" h="365556">
                  <a:moveTo>
                    <a:pt x="296" y="83"/>
                  </a:moveTo>
                  <a:lnTo>
                    <a:pt x="1041698" y="83"/>
                  </a:lnTo>
                  <a:lnTo>
                    <a:pt x="1041698" y="365640"/>
                  </a:lnTo>
                  <a:lnTo>
                    <a:pt x="296" y="365640"/>
                  </a:lnTo>
                  <a:close/>
                </a:path>
              </a:pathLst>
            </a:custGeom>
          </p:spPr>
        </p:pic>
        <p:pic>
          <p:nvPicPr>
            <p:cNvPr id="51" name="Picture 50">
              <a:extLst>
                <a:ext uri="{FF2B5EF4-FFF2-40B4-BE49-F238E27FC236}">
                  <a16:creationId xmlns:a16="http://schemas.microsoft.com/office/drawing/2014/main" id="{C74F6F0C-881B-CDD7-8E9D-D4A611430913}"/>
                </a:ext>
              </a:extLst>
            </p:cNvPr>
            <p:cNvPicPr>
              <a:picLocks noChangeAspect="1"/>
            </p:cNvPicPr>
            <p:nvPr/>
          </p:nvPicPr>
          <p:blipFill>
            <a:blip r:embed="rId12"/>
            <a:stretch>
              <a:fillRect/>
            </a:stretch>
          </p:blipFill>
          <p:spPr>
            <a:xfrm>
              <a:off x="6613712" y="2496468"/>
              <a:ext cx="1041401" cy="365556"/>
            </a:xfrm>
            <a:custGeom>
              <a:avLst/>
              <a:gdLst>
                <a:gd name="connsiteX0" fmla="*/ 393 w 1041401"/>
                <a:gd name="connsiteY0" fmla="*/ 22 h 365556"/>
                <a:gd name="connsiteX1" fmla="*/ 1041794 w 1041401"/>
                <a:gd name="connsiteY1" fmla="*/ 22 h 365556"/>
                <a:gd name="connsiteX2" fmla="*/ 1041794 w 1041401"/>
                <a:gd name="connsiteY2" fmla="*/ 365578 h 365556"/>
                <a:gd name="connsiteX3" fmla="*/ 393 w 1041401"/>
                <a:gd name="connsiteY3" fmla="*/ 365578 h 365556"/>
              </a:gdLst>
              <a:ahLst/>
              <a:cxnLst>
                <a:cxn ang="0">
                  <a:pos x="connsiteX0" y="connsiteY0"/>
                </a:cxn>
                <a:cxn ang="0">
                  <a:pos x="connsiteX1" y="connsiteY1"/>
                </a:cxn>
                <a:cxn ang="0">
                  <a:pos x="connsiteX2" y="connsiteY2"/>
                </a:cxn>
                <a:cxn ang="0">
                  <a:pos x="connsiteX3" y="connsiteY3"/>
                </a:cxn>
              </a:cxnLst>
              <a:rect l="l" t="t" r="r" b="b"/>
              <a:pathLst>
                <a:path w="1041401" h="365556">
                  <a:moveTo>
                    <a:pt x="393" y="22"/>
                  </a:moveTo>
                  <a:lnTo>
                    <a:pt x="1041794" y="22"/>
                  </a:lnTo>
                  <a:lnTo>
                    <a:pt x="1041794" y="365578"/>
                  </a:lnTo>
                  <a:lnTo>
                    <a:pt x="393" y="365578"/>
                  </a:lnTo>
                  <a:close/>
                </a:path>
              </a:pathLst>
            </a:custGeom>
          </p:spPr>
        </p:pic>
        <p:pic>
          <p:nvPicPr>
            <p:cNvPr id="52" name="Picture 51">
              <a:extLst>
                <a:ext uri="{FF2B5EF4-FFF2-40B4-BE49-F238E27FC236}">
                  <a16:creationId xmlns:a16="http://schemas.microsoft.com/office/drawing/2014/main" id="{82A0D50C-A669-027E-99E0-9335DC112033}"/>
                </a:ext>
              </a:extLst>
            </p:cNvPr>
            <p:cNvPicPr>
              <a:picLocks noChangeAspect="1"/>
            </p:cNvPicPr>
            <p:nvPr/>
          </p:nvPicPr>
          <p:blipFill>
            <a:blip r:embed="rId13"/>
            <a:stretch>
              <a:fillRect/>
            </a:stretch>
          </p:blipFill>
          <p:spPr>
            <a:xfrm>
              <a:off x="5601203" y="2495838"/>
              <a:ext cx="677036" cy="366817"/>
            </a:xfrm>
            <a:custGeom>
              <a:avLst/>
              <a:gdLst>
                <a:gd name="connsiteX0" fmla="*/ 128 w 677036"/>
                <a:gd name="connsiteY0" fmla="*/ -100 h 366817"/>
                <a:gd name="connsiteX1" fmla="*/ 677165 w 677036"/>
                <a:gd name="connsiteY1" fmla="*/ -100 h 366817"/>
                <a:gd name="connsiteX2" fmla="*/ 677165 w 677036"/>
                <a:gd name="connsiteY2" fmla="*/ 366717 h 366817"/>
                <a:gd name="connsiteX3" fmla="*/ 128 w 677036"/>
                <a:gd name="connsiteY3" fmla="*/ 366717 h 366817"/>
              </a:gdLst>
              <a:ahLst/>
              <a:cxnLst>
                <a:cxn ang="0">
                  <a:pos x="connsiteX0" y="connsiteY0"/>
                </a:cxn>
                <a:cxn ang="0">
                  <a:pos x="connsiteX1" y="connsiteY1"/>
                </a:cxn>
                <a:cxn ang="0">
                  <a:pos x="connsiteX2" y="connsiteY2"/>
                </a:cxn>
                <a:cxn ang="0">
                  <a:pos x="connsiteX3" y="connsiteY3"/>
                </a:cxn>
              </a:cxnLst>
              <a:rect l="l" t="t" r="r" b="b"/>
              <a:pathLst>
                <a:path w="677036" h="366817">
                  <a:moveTo>
                    <a:pt x="128" y="-100"/>
                  </a:moveTo>
                  <a:lnTo>
                    <a:pt x="677165" y="-100"/>
                  </a:lnTo>
                  <a:lnTo>
                    <a:pt x="677165" y="366717"/>
                  </a:lnTo>
                  <a:lnTo>
                    <a:pt x="128" y="366717"/>
                  </a:lnTo>
                  <a:close/>
                </a:path>
              </a:pathLst>
            </a:custGeom>
          </p:spPr>
        </p:pic>
      </p:grpSp>
      <p:grpSp>
        <p:nvGrpSpPr>
          <p:cNvPr id="53" name="Graphic 5">
            <a:extLst>
              <a:ext uri="{FF2B5EF4-FFF2-40B4-BE49-F238E27FC236}">
                <a16:creationId xmlns:a16="http://schemas.microsoft.com/office/drawing/2014/main" id="{1E83EAF4-F1CD-30D1-19BD-C050392AFEAB}"/>
              </a:ext>
            </a:extLst>
          </p:cNvPr>
          <p:cNvGrpSpPr/>
          <p:nvPr/>
        </p:nvGrpSpPr>
        <p:grpSpPr>
          <a:xfrm>
            <a:off x="3111064" y="5731969"/>
            <a:ext cx="289558" cy="289504"/>
            <a:chOff x="3111064" y="5516420"/>
            <a:chExt cx="289558" cy="289504"/>
          </a:xfrm>
        </p:grpSpPr>
        <p:sp>
          <p:nvSpPr>
            <p:cNvPr id="54" name="Freeform 53">
              <a:extLst>
                <a:ext uri="{FF2B5EF4-FFF2-40B4-BE49-F238E27FC236}">
                  <a16:creationId xmlns:a16="http://schemas.microsoft.com/office/drawing/2014/main" id="{D9877A52-EDE0-E961-5970-AFEBFA4ED8D8}"/>
                </a:ext>
              </a:extLst>
            </p:cNvPr>
            <p:cNvSpPr/>
            <p:nvPr/>
          </p:nvSpPr>
          <p:spPr>
            <a:xfrm>
              <a:off x="3111064" y="5516420"/>
              <a:ext cx="289558" cy="289504"/>
            </a:xfrm>
            <a:custGeom>
              <a:avLst/>
              <a:gdLst>
                <a:gd name="connsiteX0" fmla="*/ 289558 w 289558"/>
                <a:gd name="connsiteY0" fmla="*/ 144752 h 289504"/>
                <a:gd name="connsiteX1" fmla="*/ 144779 w 289558"/>
                <a:gd name="connsiteY1" fmla="*/ 289504 h 289504"/>
                <a:gd name="connsiteX2" fmla="*/ 0 w 289558"/>
                <a:gd name="connsiteY2" fmla="*/ 144752 h 289504"/>
                <a:gd name="connsiteX3" fmla="*/ 144779 w 289558"/>
                <a:gd name="connsiteY3" fmla="*/ 0 h 289504"/>
                <a:gd name="connsiteX4" fmla="*/ 289558 w 289558"/>
                <a:gd name="connsiteY4" fmla="*/ 144752 h 28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8" h="289504">
                  <a:moveTo>
                    <a:pt x="289558" y="144752"/>
                  </a:moveTo>
                  <a:cubicBezTo>
                    <a:pt x="289558" y="224696"/>
                    <a:pt x="224739" y="289504"/>
                    <a:pt x="144779" y="289504"/>
                  </a:cubicBezTo>
                  <a:cubicBezTo>
                    <a:pt x="64820" y="289504"/>
                    <a:pt x="0" y="224696"/>
                    <a:pt x="0" y="144752"/>
                  </a:cubicBezTo>
                  <a:cubicBezTo>
                    <a:pt x="0" y="64808"/>
                    <a:pt x="64820" y="0"/>
                    <a:pt x="144779" y="0"/>
                  </a:cubicBezTo>
                  <a:cubicBezTo>
                    <a:pt x="224739" y="0"/>
                    <a:pt x="289558" y="64808"/>
                    <a:pt x="289558" y="144752"/>
                  </a:cubicBezTo>
                  <a:close/>
                </a:path>
              </a:pathLst>
            </a:custGeom>
            <a:solidFill>
              <a:srgbClr val="FFFFFF"/>
            </a:solidFill>
            <a:ln w="1050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0D7088C-2F5D-EE3A-C892-BA5E35C183D0}"/>
                </a:ext>
              </a:extLst>
            </p:cNvPr>
            <p:cNvSpPr/>
            <p:nvPr/>
          </p:nvSpPr>
          <p:spPr>
            <a:xfrm>
              <a:off x="3142610" y="5547960"/>
              <a:ext cx="226466" cy="226424"/>
            </a:xfrm>
            <a:custGeom>
              <a:avLst/>
              <a:gdLst>
                <a:gd name="connsiteX0" fmla="*/ 193293 w 226466"/>
                <a:gd name="connsiteY0" fmla="*/ 193256 h 226424"/>
                <a:gd name="connsiteX1" fmla="*/ 193293 w 226466"/>
                <a:gd name="connsiteY1" fmla="*/ 33168 h 226424"/>
                <a:gd name="connsiteX2" fmla="*/ 33174 w 226466"/>
                <a:gd name="connsiteY2" fmla="*/ 33168 h 226424"/>
                <a:gd name="connsiteX3" fmla="*/ 33174 w 226466"/>
                <a:gd name="connsiteY3" fmla="*/ 193256 h 226424"/>
                <a:gd name="connsiteX4" fmla="*/ 193293 w 226466"/>
                <a:gd name="connsiteY4" fmla="*/ 193256 h 226424"/>
                <a:gd name="connsiteX5" fmla="*/ 72679 w 226466"/>
                <a:gd name="connsiteY5" fmla="*/ 95985 h 226424"/>
                <a:gd name="connsiteX6" fmla="*/ 98104 w 226466"/>
                <a:gd name="connsiteY6" fmla="*/ 121406 h 226424"/>
                <a:gd name="connsiteX7" fmla="*/ 153893 w 226466"/>
                <a:gd name="connsiteY7" fmla="*/ 65732 h 226424"/>
                <a:gd name="connsiteX8" fmla="*/ 173646 w 226466"/>
                <a:gd name="connsiteY8" fmla="*/ 85480 h 226424"/>
                <a:gd name="connsiteX9" fmla="*/ 117961 w 226466"/>
                <a:gd name="connsiteY9" fmla="*/ 141154 h 226424"/>
                <a:gd name="connsiteX10" fmla="*/ 98209 w 226466"/>
                <a:gd name="connsiteY10" fmla="*/ 160903 h 226424"/>
                <a:gd name="connsiteX11" fmla="*/ 78457 w 226466"/>
                <a:gd name="connsiteY11" fmla="*/ 141154 h 226424"/>
                <a:gd name="connsiteX12" fmla="*/ 53031 w 226466"/>
                <a:gd name="connsiteY12" fmla="*/ 115733 h 226424"/>
                <a:gd name="connsiteX13" fmla="*/ 72784 w 226466"/>
                <a:gd name="connsiteY13" fmla="*/ 95985 h 22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466" h="226424">
                  <a:moveTo>
                    <a:pt x="193293" y="193256"/>
                  </a:moveTo>
                  <a:cubicBezTo>
                    <a:pt x="237525" y="149033"/>
                    <a:pt x="237525" y="77392"/>
                    <a:pt x="193293" y="33168"/>
                  </a:cubicBezTo>
                  <a:cubicBezTo>
                    <a:pt x="149061" y="-11056"/>
                    <a:pt x="77406" y="-11056"/>
                    <a:pt x="33174" y="33168"/>
                  </a:cubicBezTo>
                  <a:cubicBezTo>
                    <a:pt x="-11058" y="77392"/>
                    <a:pt x="-11058" y="149033"/>
                    <a:pt x="33174" y="193256"/>
                  </a:cubicBezTo>
                  <a:cubicBezTo>
                    <a:pt x="77406" y="237481"/>
                    <a:pt x="149061" y="237481"/>
                    <a:pt x="193293" y="193256"/>
                  </a:cubicBezTo>
                  <a:close/>
                  <a:moveTo>
                    <a:pt x="72679" y="95985"/>
                  </a:moveTo>
                  <a:lnTo>
                    <a:pt x="98104" y="121406"/>
                  </a:lnTo>
                  <a:lnTo>
                    <a:pt x="153893" y="65732"/>
                  </a:lnTo>
                  <a:lnTo>
                    <a:pt x="173646" y="85480"/>
                  </a:lnTo>
                  <a:lnTo>
                    <a:pt x="117961" y="141154"/>
                  </a:lnTo>
                  <a:lnTo>
                    <a:pt x="98209" y="160903"/>
                  </a:lnTo>
                  <a:lnTo>
                    <a:pt x="78457" y="141154"/>
                  </a:lnTo>
                  <a:lnTo>
                    <a:pt x="53031" y="115733"/>
                  </a:lnTo>
                  <a:lnTo>
                    <a:pt x="72784" y="95985"/>
                  </a:lnTo>
                  <a:close/>
                </a:path>
              </a:pathLst>
            </a:custGeom>
            <a:solidFill>
              <a:srgbClr val="8CC53F"/>
            </a:solidFill>
            <a:ln w="10504" cap="flat">
              <a:noFill/>
              <a:prstDash val="solid"/>
              <a:miter/>
            </a:ln>
          </p:spPr>
          <p:txBody>
            <a:bodyPr rtlCol="0" anchor="ctr"/>
            <a:lstStyle/>
            <a:p>
              <a:endParaRPr lang="en-US"/>
            </a:p>
          </p:txBody>
        </p:sp>
      </p:grpSp>
      <p:grpSp>
        <p:nvGrpSpPr>
          <p:cNvPr id="56" name="Graphic 5">
            <a:extLst>
              <a:ext uri="{FF2B5EF4-FFF2-40B4-BE49-F238E27FC236}">
                <a16:creationId xmlns:a16="http://schemas.microsoft.com/office/drawing/2014/main" id="{3A130236-A0C3-5F63-47AF-94A18B2E301E}"/>
              </a:ext>
            </a:extLst>
          </p:cNvPr>
          <p:cNvGrpSpPr/>
          <p:nvPr/>
        </p:nvGrpSpPr>
        <p:grpSpPr>
          <a:xfrm>
            <a:off x="5766260" y="5731969"/>
            <a:ext cx="289558" cy="289504"/>
            <a:chOff x="5766260" y="5516420"/>
            <a:chExt cx="289558" cy="289504"/>
          </a:xfrm>
        </p:grpSpPr>
        <p:sp>
          <p:nvSpPr>
            <p:cNvPr id="57" name="Freeform 56">
              <a:extLst>
                <a:ext uri="{FF2B5EF4-FFF2-40B4-BE49-F238E27FC236}">
                  <a16:creationId xmlns:a16="http://schemas.microsoft.com/office/drawing/2014/main" id="{667EB4A6-3FCD-C770-75AF-3F95FABB4A5C}"/>
                </a:ext>
              </a:extLst>
            </p:cNvPr>
            <p:cNvSpPr/>
            <p:nvPr/>
          </p:nvSpPr>
          <p:spPr>
            <a:xfrm>
              <a:off x="5766260" y="5516420"/>
              <a:ext cx="289558" cy="289504"/>
            </a:xfrm>
            <a:custGeom>
              <a:avLst/>
              <a:gdLst>
                <a:gd name="connsiteX0" fmla="*/ 289558 w 289558"/>
                <a:gd name="connsiteY0" fmla="*/ 144752 h 289504"/>
                <a:gd name="connsiteX1" fmla="*/ 144779 w 289558"/>
                <a:gd name="connsiteY1" fmla="*/ 289504 h 289504"/>
                <a:gd name="connsiteX2" fmla="*/ 0 w 289558"/>
                <a:gd name="connsiteY2" fmla="*/ 144752 h 289504"/>
                <a:gd name="connsiteX3" fmla="*/ 144779 w 289558"/>
                <a:gd name="connsiteY3" fmla="*/ 0 h 289504"/>
                <a:gd name="connsiteX4" fmla="*/ 289558 w 289558"/>
                <a:gd name="connsiteY4" fmla="*/ 144752 h 28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8" h="289504">
                  <a:moveTo>
                    <a:pt x="289558" y="144752"/>
                  </a:moveTo>
                  <a:cubicBezTo>
                    <a:pt x="289558" y="224696"/>
                    <a:pt x="224738" y="289504"/>
                    <a:pt x="144779" y="289504"/>
                  </a:cubicBezTo>
                  <a:cubicBezTo>
                    <a:pt x="64820" y="289504"/>
                    <a:pt x="0" y="224696"/>
                    <a:pt x="0" y="144752"/>
                  </a:cubicBezTo>
                  <a:cubicBezTo>
                    <a:pt x="0" y="64808"/>
                    <a:pt x="64820" y="0"/>
                    <a:pt x="144779" y="0"/>
                  </a:cubicBezTo>
                  <a:cubicBezTo>
                    <a:pt x="224738" y="0"/>
                    <a:pt x="289558" y="64808"/>
                    <a:pt x="289558" y="144752"/>
                  </a:cubicBezTo>
                  <a:close/>
                </a:path>
              </a:pathLst>
            </a:custGeom>
            <a:solidFill>
              <a:srgbClr val="FFFFFF"/>
            </a:solidFill>
            <a:ln w="1050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C892203-D223-6665-C5DB-3638D07AEDC8}"/>
                </a:ext>
              </a:extLst>
            </p:cNvPr>
            <p:cNvSpPr/>
            <p:nvPr/>
          </p:nvSpPr>
          <p:spPr>
            <a:xfrm>
              <a:off x="5797805" y="5547960"/>
              <a:ext cx="226467" cy="226424"/>
            </a:xfrm>
            <a:custGeom>
              <a:avLst/>
              <a:gdLst>
                <a:gd name="connsiteX0" fmla="*/ 193293 w 226467"/>
                <a:gd name="connsiteY0" fmla="*/ 193256 h 226424"/>
                <a:gd name="connsiteX1" fmla="*/ 193293 w 226467"/>
                <a:gd name="connsiteY1" fmla="*/ 33168 h 226424"/>
                <a:gd name="connsiteX2" fmla="*/ 33174 w 226467"/>
                <a:gd name="connsiteY2" fmla="*/ 33168 h 226424"/>
                <a:gd name="connsiteX3" fmla="*/ 33174 w 226467"/>
                <a:gd name="connsiteY3" fmla="*/ 193256 h 226424"/>
                <a:gd name="connsiteX4" fmla="*/ 193293 w 226467"/>
                <a:gd name="connsiteY4" fmla="*/ 193256 h 226424"/>
                <a:gd name="connsiteX5" fmla="*/ 72679 w 226467"/>
                <a:gd name="connsiteY5" fmla="*/ 95985 h 226424"/>
                <a:gd name="connsiteX6" fmla="*/ 98104 w 226467"/>
                <a:gd name="connsiteY6" fmla="*/ 121406 h 226424"/>
                <a:gd name="connsiteX7" fmla="*/ 153894 w 226467"/>
                <a:gd name="connsiteY7" fmla="*/ 65732 h 226424"/>
                <a:gd name="connsiteX8" fmla="*/ 173646 w 226467"/>
                <a:gd name="connsiteY8" fmla="*/ 85480 h 226424"/>
                <a:gd name="connsiteX9" fmla="*/ 117961 w 226467"/>
                <a:gd name="connsiteY9" fmla="*/ 141154 h 226424"/>
                <a:gd name="connsiteX10" fmla="*/ 98209 w 226467"/>
                <a:gd name="connsiteY10" fmla="*/ 160903 h 226424"/>
                <a:gd name="connsiteX11" fmla="*/ 78457 w 226467"/>
                <a:gd name="connsiteY11" fmla="*/ 141154 h 226424"/>
                <a:gd name="connsiteX12" fmla="*/ 53032 w 226467"/>
                <a:gd name="connsiteY12" fmla="*/ 115733 h 226424"/>
                <a:gd name="connsiteX13" fmla="*/ 72784 w 226467"/>
                <a:gd name="connsiteY13" fmla="*/ 95985 h 22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467" h="226424">
                  <a:moveTo>
                    <a:pt x="193293" y="193256"/>
                  </a:moveTo>
                  <a:cubicBezTo>
                    <a:pt x="237525" y="149033"/>
                    <a:pt x="237525" y="77392"/>
                    <a:pt x="193293" y="33168"/>
                  </a:cubicBezTo>
                  <a:cubicBezTo>
                    <a:pt x="149060" y="-11056"/>
                    <a:pt x="77407" y="-11056"/>
                    <a:pt x="33174" y="33168"/>
                  </a:cubicBezTo>
                  <a:cubicBezTo>
                    <a:pt x="-11058" y="77392"/>
                    <a:pt x="-11058" y="149033"/>
                    <a:pt x="33174" y="193256"/>
                  </a:cubicBezTo>
                  <a:cubicBezTo>
                    <a:pt x="77407" y="237481"/>
                    <a:pt x="149060" y="237481"/>
                    <a:pt x="193293" y="193256"/>
                  </a:cubicBezTo>
                  <a:close/>
                  <a:moveTo>
                    <a:pt x="72679" y="95985"/>
                  </a:moveTo>
                  <a:lnTo>
                    <a:pt x="98104" y="121406"/>
                  </a:lnTo>
                  <a:lnTo>
                    <a:pt x="153894" y="65732"/>
                  </a:lnTo>
                  <a:lnTo>
                    <a:pt x="173646" y="85480"/>
                  </a:lnTo>
                  <a:lnTo>
                    <a:pt x="117961" y="141154"/>
                  </a:lnTo>
                  <a:lnTo>
                    <a:pt x="98209" y="160903"/>
                  </a:lnTo>
                  <a:lnTo>
                    <a:pt x="78457" y="141154"/>
                  </a:lnTo>
                  <a:lnTo>
                    <a:pt x="53032" y="115733"/>
                  </a:lnTo>
                  <a:lnTo>
                    <a:pt x="72784" y="95985"/>
                  </a:lnTo>
                  <a:close/>
                </a:path>
              </a:pathLst>
            </a:custGeom>
            <a:solidFill>
              <a:srgbClr val="8CC53F"/>
            </a:solidFill>
            <a:ln w="10504" cap="flat">
              <a:noFill/>
              <a:prstDash val="solid"/>
              <a:miter/>
            </a:ln>
          </p:spPr>
          <p:txBody>
            <a:bodyPr rtlCol="0" anchor="ctr"/>
            <a:lstStyle/>
            <a:p>
              <a:endParaRPr lang="en-US"/>
            </a:p>
          </p:txBody>
        </p:sp>
      </p:grpSp>
      <p:grpSp>
        <p:nvGrpSpPr>
          <p:cNvPr id="59" name="Graphic 5">
            <a:extLst>
              <a:ext uri="{FF2B5EF4-FFF2-40B4-BE49-F238E27FC236}">
                <a16:creationId xmlns:a16="http://schemas.microsoft.com/office/drawing/2014/main" id="{A45200C4-CF76-5D26-3AD4-91DF6D682589}"/>
              </a:ext>
            </a:extLst>
          </p:cNvPr>
          <p:cNvGrpSpPr/>
          <p:nvPr/>
        </p:nvGrpSpPr>
        <p:grpSpPr>
          <a:xfrm>
            <a:off x="8421455" y="5731969"/>
            <a:ext cx="289558" cy="289504"/>
            <a:chOff x="8421455" y="5516420"/>
            <a:chExt cx="289558" cy="289504"/>
          </a:xfrm>
        </p:grpSpPr>
        <p:sp>
          <p:nvSpPr>
            <p:cNvPr id="60" name="Freeform 59">
              <a:extLst>
                <a:ext uri="{FF2B5EF4-FFF2-40B4-BE49-F238E27FC236}">
                  <a16:creationId xmlns:a16="http://schemas.microsoft.com/office/drawing/2014/main" id="{A0E453E9-3216-87E9-ECB3-42AFA36155B2}"/>
                </a:ext>
              </a:extLst>
            </p:cNvPr>
            <p:cNvSpPr/>
            <p:nvPr/>
          </p:nvSpPr>
          <p:spPr>
            <a:xfrm>
              <a:off x="8421455" y="5516420"/>
              <a:ext cx="289558" cy="289504"/>
            </a:xfrm>
            <a:custGeom>
              <a:avLst/>
              <a:gdLst>
                <a:gd name="connsiteX0" fmla="*/ 289559 w 289558"/>
                <a:gd name="connsiteY0" fmla="*/ 144752 h 289504"/>
                <a:gd name="connsiteX1" fmla="*/ 144779 w 289558"/>
                <a:gd name="connsiteY1" fmla="*/ 289504 h 289504"/>
                <a:gd name="connsiteX2" fmla="*/ 0 w 289558"/>
                <a:gd name="connsiteY2" fmla="*/ 144752 h 289504"/>
                <a:gd name="connsiteX3" fmla="*/ 144779 w 289558"/>
                <a:gd name="connsiteY3" fmla="*/ 0 h 289504"/>
                <a:gd name="connsiteX4" fmla="*/ 289559 w 289558"/>
                <a:gd name="connsiteY4" fmla="*/ 144752 h 28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8" h="289504">
                  <a:moveTo>
                    <a:pt x="289559" y="144752"/>
                  </a:moveTo>
                  <a:cubicBezTo>
                    <a:pt x="289559" y="224696"/>
                    <a:pt x="224739" y="289504"/>
                    <a:pt x="144779" y="289504"/>
                  </a:cubicBezTo>
                  <a:cubicBezTo>
                    <a:pt x="64820" y="289504"/>
                    <a:pt x="0" y="224696"/>
                    <a:pt x="0" y="144752"/>
                  </a:cubicBezTo>
                  <a:cubicBezTo>
                    <a:pt x="0" y="64808"/>
                    <a:pt x="64819" y="0"/>
                    <a:pt x="144779" y="0"/>
                  </a:cubicBezTo>
                  <a:cubicBezTo>
                    <a:pt x="224738" y="0"/>
                    <a:pt x="289559" y="64808"/>
                    <a:pt x="289559" y="144752"/>
                  </a:cubicBezTo>
                  <a:close/>
                </a:path>
              </a:pathLst>
            </a:custGeom>
            <a:solidFill>
              <a:srgbClr val="FFFFFF"/>
            </a:solidFill>
            <a:ln w="1050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276B2A0-3504-8700-BC09-958F791DDF03}"/>
                </a:ext>
              </a:extLst>
            </p:cNvPr>
            <p:cNvSpPr/>
            <p:nvPr/>
          </p:nvSpPr>
          <p:spPr>
            <a:xfrm>
              <a:off x="8452896" y="5547960"/>
              <a:ext cx="226466" cy="226424"/>
            </a:xfrm>
            <a:custGeom>
              <a:avLst/>
              <a:gdLst>
                <a:gd name="connsiteX0" fmla="*/ 193292 w 226466"/>
                <a:gd name="connsiteY0" fmla="*/ 193256 h 226424"/>
                <a:gd name="connsiteX1" fmla="*/ 193292 w 226466"/>
                <a:gd name="connsiteY1" fmla="*/ 33168 h 226424"/>
                <a:gd name="connsiteX2" fmla="*/ 33174 w 226466"/>
                <a:gd name="connsiteY2" fmla="*/ 33168 h 226424"/>
                <a:gd name="connsiteX3" fmla="*/ 33174 w 226466"/>
                <a:gd name="connsiteY3" fmla="*/ 193256 h 226424"/>
                <a:gd name="connsiteX4" fmla="*/ 193292 w 226466"/>
                <a:gd name="connsiteY4" fmla="*/ 193256 h 226424"/>
                <a:gd name="connsiteX5" fmla="*/ 72678 w 226466"/>
                <a:gd name="connsiteY5" fmla="*/ 95985 h 226424"/>
                <a:gd name="connsiteX6" fmla="*/ 98104 w 226466"/>
                <a:gd name="connsiteY6" fmla="*/ 121406 h 226424"/>
                <a:gd name="connsiteX7" fmla="*/ 153893 w 226466"/>
                <a:gd name="connsiteY7" fmla="*/ 65732 h 226424"/>
                <a:gd name="connsiteX8" fmla="*/ 173645 w 226466"/>
                <a:gd name="connsiteY8" fmla="*/ 85480 h 226424"/>
                <a:gd name="connsiteX9" fmla="*/ 117961 w 226466"/>
                <a:gd name="connsiteY9" fmla="*/ 141154 h 226424"/>
                <a:gd name="connsiteX10" fmla="*/ 98209 w 226466"/>
                <a:gd name="connsiteY10" fmla="*/ 160903 h 226424"/>
                <a:gd name="connsiteX11" fmla="*/ 78457 w 226466"/>
                <a:gd name="connsiteY11" fmla="*/ 141154 h 226424"/>
                <a:gd name="connsiteX12" fmla="*/ 53031 w 226466"/>
                <a:gd name="connsiteY12" fmla="*/ 115733 h 226424"/>
                <a:gd name="connsiteX13" fmla="*/ 72783 w 226466"/>
                <a:gd name="connsiteY13" fmla="*/ 95985 h 22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466" h="226424">
                  <a:moveTo>
                    <a:pt x="193292" y="193256"/>
                  </a:moveTo>
                  <a:cubicBezTo>
                    <a:pt x="237525" y="149033"/>
                    <a:pt x="237525" y="77392"/>
                    <a:pt x="193292" y="33168"/>
                  </a:cubicBezTo>
                  <a:cubicBezTo>
                    <a:pt x="149061" y="-11056"/>
                    <a:pt x="77406" y="-11056"/>
                    <a:pt x="33174" y="33168"/>
                  </a:cubicBezTo>
                  <a:cubicBezTo>
                    <a:pt x="-11058" y="77392"/>
                    <a:pt x="-11058" y="149033"/>
                    <a:pt x="33174" y="193256"/>
                  </a:cubicBezTo>
                  <a:cubicBezTo>
                    <a:pt x="77406" y="237481"/>
                    <a:pt x="149061" y="237481"/>
                    <a:pt x="193292" y="193256"/>
                  </a:cubicBezTo>
                  <a:close/>
                  <a:moveTo>
                    <a:pt x="72678" y="95985"/>
                  </a:moveTo>
                  <a:lnTo>
                    <a:pt x="98104" y="121406"/>
                  </a:lnTo>
                  <a:lnTo>
                    <a:pt x="153893" y="65732"/>
                  </a:lnTo>
                  <a:lnTo>
                    <a:pt x="173645" y="85480"/>
                  </a:lnTo>
                  <a:lnTo>
                    <a:pt x="117961" y="141154"/>
                  </a:lnTo>
                  <a:lnTo>
                    <a:pt x="98209" y="160903"/>
                  </a:lnTo>
                  <a:lnTo>
                    <a:pt x="78457" y="141154"/>
                  </a:lnTo>
                  <a:lnTo>
                    <a:pt x="53031" y="115733"/>
                  </a:lnTo>
                  <a:lnTo>
                    <a:pt x="72783" y="95985"/>
                  </a:lnTo>
                  <a:close/>
                </a:path>
              </a:pathLst>
            </a:custGeom>
            <a:solidFill>
              <a:srgbClr val="8CC53F"/>
            </a:solidFill>
            <a:ln w="10504" cap="flat">
              <a:noFill/>
              <a:prstDash val="solid"/>
              <a:miter/>
            </a:ln>
          </p:spPr>
          <p:txBody>
            <a:bodyPr rtlCol="0" anchor="ctr"/>
            <a:lstStyle/>
            <a:p>
              <a:endParaRPr lang="en-US"/>
            </a:p>
          </p:txBody>
        </p:sp>
      </p:grpSp>
      <p:grpSp>
        <p:nvGrpSpPr>
          <p:cNvPr id="62" name="Graphic 5">
            <a:extLst>
              <a:ext uri="{FF2B5EF4-FFF2-40B4-BE49-F238E27FC236}">
                <a16:creationId xmlns:a16="http://schemas.microsoft.com/office/drawing/2014/main" id="{42D15E66-D6E9-5E40-4622-A93585663714}"/>
              </a:ext>
            </a:extLst>
          </p:cNvPr>
          <p:cNvGrpSpPr/>
          <p:nvPr/>
        </p:nvGrpSpPr>
        <p:grpSpPr>
          <a:xfrm>
            <a:off x="11076545" y="5731969"/>
            <a:ext cx="289558" cy="289504"/>
            <a:chOff x="11076545" y="5516420"/>
            <a:chExt cx="289558" cy="289504"/>
          </a:xfrm>
        </p:grpSpPr>
        <p:sp>
          <p:nvSpPr>
            <p:cNvPr id="63" name="Freeform 62">
              <a:extLst>
                <a:ext uri="{FF2B5EF4-FFF2-40B4-BE49-F238E27FC236}">
                  <a16:creationId xmlns:a16="http://schemas.microsoft.com/office/drawing/2014/main" id="{A827816B-1001-289F-F184-B67FE805FAE9}"/>
                </a:ext>
              </a:extLst>
            </p:cNvPr>
            <p:cNvSpPr/>
            <p:nvPr/>
          </p:nvSpPr>
          <p:spPr>
            <a:xfrm>
              <a:off x="11076545" y="5516420"/>
              <a:ext cx="289558" cy="289504"/>
            </a:xfrm>
            <a:custGeom>
              <a:avLst/>
              <a:gdLst>
                <a:gd name="connsiteX0" fmla="*/ 289558 w 289558"/>
                <a:gd name="connsiteY0" fmla="*/ 144752 h 289504"/>
                <a:gd name="connsiteX1" fmla="*/ 144779 w 289558"/>
                <a:gd name="connsiteY1" fmla="*/ 289504 h 289504"/>
                <a:gd name="connsiteX2" fmla="*/ -1 w 289558"/>
                <a:gd name="connsiteY2" fmla="*/ 144752 h 289504"/>
                <a:gd name="connsiteX3" fmla="*/ 144779 w 289558"/>
                <a:gd name="connsiteY3" fmla="*/ 0 h 289504"/>
                <a:gd name="connsiteX4" fmla="*/ 289558 w 289558"/>
                <a:gd name="connsiteY4" fmla="*/ 144752 h 28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8" h="289504">
                  <a:moveTo>
                    <a:pt x="289558" y="144752"/>
                  </a:moveTo>
                  <a:cubicBezTo>
                    <a:pt x="289558" y="224696"/>
                    <a:pt x="224739" y="289504"/>
                    <a:pt x="144779" y="289504"/>
                  </a:cubicBezTo>
                  <a:cubicBezTo>
                    <a:pt x="64819" y="289504"/>
                    <a:pt x="-1" y="224696"/>
                    <a:pt x="-1" y="144752"/>
                  </a:cubicBezTo>
                  <a:cubicBezTo>
                    <a:pt x="-1" y="64808"/>
                    <a:pt x="64819" y="0"/>
                    <a:pt x="144779" y="0"/>
                  </a:cubicBezTo>
                  <a:cubicBezTo>
                    <a:pt x="224738" y="0"/>
                    <a:pt x="289558" y="64808"/>
                    <a:pt x="289558" y="144752"/>
                  </a:cubicBezTo>
                  <a:close/>
                </a:path>
              </a:pathLst>
            </a:custGeom>
            <a:solidFill>
              <a:srgbClr val="FFFFFF"/>
            </a:solidFill>
            <a:ln w="1050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932C5F9-C662-A767-3C82-DDECFB3FD410}"/>
                </a:ext>
              </a:extLst>
            </p:cNvPr>
            <p:cNvSpPr/>
            <p:nvPr/>
          </p:nvSpPr>
          <p:spPr>
            <a:xfrm>
              <a:off x="11108091" y="5547960"/>
              <a:ext cx="226467" cy="226424"/>
            </a:xfrm>
            <a:custGeom>
              <a:avLst/>
              <a:gdLst>
                <a:gd name="connsiteX0" fmla="*/ 193293 w 226467"/>
                <a:gd name="connsiteY0" fmla="*/ 193256 h 226424"/>
                <a:gd name="connsiteX1" fmla="*/ 193293 w 226467"/>
                <a:gd name="connsiteY1" fmla="*/ 33168 h 226424"/>
                <a:gd name="connsiteX2" fmla="*/ 33174 w 226467"/>
                <a:gd name="connsiteY2" fmla="*/ 33168 h 226424"/>
                <a:gd name="connsiteX3" fmla="*/ 33174 w 226467"/>
                <a:gd name="connsiteY3" fmla="*/ 193256 h 226424"/>
                <a:gd name="connsiteX4" fmla="*/ 193293 w 226467"/>
                <a:gd name="connsiteY4" fmla="*/ 193256 h 226424"/>
                <a:gd name="connsiteX5" fmla="*/ 72679 w 226467"/>
                <a:gd name="connsiteY5" fmla="*/ 95985 h 226424"/>
                <a:gd name="connsiteX6" fmla="*/ 98104 w 226467"/>
                <a:gd name="connsiteY6" fmla="*/ 121406 h 226424"/>
                <a:gd name="connsiteX7" fmla="*/ 153894 w 226467"/>
                <a:gd name="connsiteY7" fmla="*/ 65732 h 226424"/>
                <a:gd name="connsiteX8" fmla="*/ 173646 w 226467"/>
                <a:gd name="connsiteY8" fmla="*/ 85480 h 226424"/>
                <a:gd name="connsiteX9" fmla="*/ 117962 w 226467"/>
                <a:gd name="connsiteY9" fmla="*/ 141154 h 226424"/>
                <a:gd name="connsiteX10" fmla="*/ 98209 w 226467"/>
                <a:gd name="connsiteY10" fmla="*/ 160903 h 226424"/>
                <a:gd name="connsiteX11" fmla="*/ 78457 w 226467"/>
                <a:gd name="connsiteY11" fmla="*/ 141154 h 226424"/>
                <a:gd name="connsiteX12" fmla="*/ 53032 w 226467"/>
                <a:gd name="connsiteY12" fmla="*/ 115733 h 226424"/>
                <a:gd name="connsiteX13" fmla="*/ 72783 w 226467"/>
                <a:gd name="connsiteY13" fmla="*/ 95985 h 22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467" h="226424">
                  <a:moveTo>
                    <a:pt x="193293" y="193256"/>
                  </a:moveTo>
                  <a:cubicBezTo>
                    <a:pt x="237525" y="149033"/>
                    <a:pt x="237525" y="77392"/>
                    <a:pt x="193293" y="33168"/>
                  </a:cubicBezTo>
                  <a:cubicBezTo>
                    <a:pt x="149060" y="-11056"/>
                    <a:pt x="77406" y="-11056"/>
                    <a:pt x="33174" y="33168"/>
                  </a:cubicBezTo>
                  <a:cubicBezTo>
                    <a:pt x="-11058" y="77392"/>
                    <a:pt x="-11058" y="149033"/>
                    <a:pt x="33174" y="193256"/>
                  </a:cubicBezTo>
                  <a:cubicBezTo>
                    <a:pt x="77406" y="237481"/>
                    <a:pt x="149060" y="237481"/>
                    <a:pt x="193293" y="193256"/>
                  </a:cubicBezTo>
                  <a:close/>
                  <a:moveTo>
                    <a:pt x="72679" y="95985"/>
                  </a:moveTo>
                  <a:lnTo>
                    <a:pt x="98104" y="121406"/>
                  </a:lnTo>
                  <a:lnTo>
                    <a:pt x="153894" y="65732"/>
                  </a:lnTo>
                  <a:lnTo>
                    <a:pt x="173646" y="85480"/>
                  </a:lnTo>
                  <a:lnTo>
                    <a:pt x="117962" y="141154"/>
                  </a:lnTo>
                  <a:lnTo>
                    <a:pt x="98209" y="160903"/>
                  </a:lnTo>
                  <a:lnTo>
                    <a:pt x="78457" y="141154"/>
                  </a:lnTo>
                  <a:lnTo>
                    <a:pt x="53032" y="115733"/>
                  </a:lnTo>
                  <a:lnTo>
                    <a:pt x="72783" y="95985"/>
                  </a:lnTo>
                  <a:close/>
                </a:path>
              </a:pathLst>
            </a:custGeom>
            <a:solidFill>
              <a:srgbClr val="8CC53F"/>
            </a:solidFill>
            <a:ln w="10504" cap="flat">
              <a:noFill/>
              <a:prstDash val="solid"/>
              <a:miter/>
            </a:ln>
          </p:spPr>
          <p:txBody>
            <a:bodyPr rtlCol="0" anchor="ctr"/>
            <a:lstStyle/>
            <a:p>
              <a:endParaRPr lang="en-US"/>
            </a:p>
          </p:txBody>
        </p:sp>
      </p:grpSp>
      <p:sp>
        <p:nvSpPr>
          <p:cNvPr id="65" name="Rectangle 64">
            <a:extLst>
              <a:ext uri="{FF2B5EF4-FFF2-40B4-BE49-F238E27FC236}">
                <a16:creationId xmlns:a16="http://schemas.microsoft.com/office/drawing/2014/main" id="{DA3728C4-DE95-48B2-2B0B-89288B8282F2}"/>
              </a:ext>
            </a:extLst>
          </p:cNvPr>
          <p:cNvSpPr/>
          <p:nvPr/>
        </p:nvSpPr>
        <p:spPr>
          <a:xfrm>
            <a:off x="939423" y="4772827"/>
            <a:ext cx="2265078" cy="1035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bg1"/>
                </a:solidFill>
                <a:latin typeface="Arial" panose="020B0604020202020204" pitchFamily="34" charset="0"/>
                <a:cs typeface="Arial" panose="020B0604020202020204" pitchFamily="34" charset="0"/>
              </a:rPr>
              <a:t>Seasoned executives with over 80 years experience developing products based on drug delivery technologies </a:t>
            </a:r>
          </a:p>
        </p:txBody>
      </p:sp>
      <p:sp>
        <p:nvSpPr>
          <p:cNvPr id="66" name="Rectangle 65">
            <a:extLst>
              <a:ext uri="{FF2B5EF4-FFF2-40B4-BE49-F238E27FC236}">
                <a16:creationId xmlns:a16="http://schemas.microsoft.com/office/drawing/2014/main" id="{71F9612F-D0B5-E050-4E12-F56C81F8B490}"/>
              </a:ext>
            </a:extLst>
          </p:cNvPr>
          <p:cNvSpPr/>
          <p:nvPr/>
        </p:nvSpPr>
        <p:spPr>
          <a:xfrm>
            <a:off x="3600980" y="4772827"/>
            <a:ext cx="2265078" cy="1035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bg1"/>
                </a:solidFill>
                <a:latin typeface="Arial" panose="020B0604020202020204" pitchFamily="34" charset="0"/>
                <a:cs typeface="Arial" panose="020B0604020202020204" pitchFamily="34" charset="0"/>
              </a:rPr>
              <a:t>Proven track record transitioning companies to key inflection points, including mergers, reverse mergers  acquisitions and IPOs</a:t>
            </a:r>
          </a:p>
        </p:txBody>
      </p:sp>
      <p:sp>
        <p:nvSpPr>
          <p:cNvPr id="67" name="Rectangle 66">
            <a:extLst>
              <a:ext uri="{FF2B5EF4-FFF2-40B4-BE49-F238E27FC236}">
                <a16:creationId xmlns:a16="http://schemas.microsoft.com/office/drawing/2014/main" id="{2AF18A27-8A95-D0F1-EF0F-B9F5D28FFBEA}"/>
              </a:ext>
            </a:extLst>
          </p:cNvPr>
          <p:cNvSpPr/>
          <p:nvPr/>
        </p:nvSpPr>
        <p:spPr>
          <a:xfrm>
            <a:off x="6254373" y="4772827"/>
            <a:ext cx="2265078" cy="1035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rgbClr val="162E45"/>
                </a:solidFill>
                <a:latin typeface="Arial" panose="020B0604020202020204" pitchFamily="34" charset="0"/>
                <a:cs typeface="Arial" panose="020B0604020202020204" pitchFamily="34" charset="0"/>
              </a:rPr>
              <a:t>Raised over $250M in private and public markets. </a:t>
            </a:r>
          </a:p>
        </p:txBody>
      </p:sp>
      <p:sp>
        <p:nvSpPr>
          <p:cNvPr id="68" name="Rectangle 67">
            <a:extLst>
              <a:ext uri="{FF2B5EF4-FFF2-40B4-BE49-F238E27FC236}">
                <a16:creationId xmlns:a16="http://schemas.microsoft.com/office/drawing/2014/main" id="{10419921-A585-BFD1-009A-C82FE69A3245}"/>
              </a:ext>
            </a:extLst>
          </p:cNvPr>
          <p:cNvSpPr/>
          <p:nvPr/>
        </p:nvSpPr>
        <p:spPr>
          <a:xfrm>
            <a:off x="8883530" y="4772827"/>
            <a:ext cx="2265078" cy="1035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rgbClr val="162E45"/>
                </a:solidFill>
                <a:latin typeface="Arial" panose="020B0604020202020204" pitchFamily="34" charset="0"/>
                <a:cs typeface="Arial" panose="020B0604020202020204" pitchFamily="34" charset="0"/>
              </a:rPr>
              <a:t>Deep commercialization experience in US and Europe </a:t>
            </a:r>
          </a:p>
        </p:txBody>
      </p:sp>
    </p:spTree>
    <p:extLst>
      <p:ext uri="{BB962C8B-B14F-4D97-AF65-F5344CB8AC3E}">
        <p14:creationId xmlns:p14="http://schemas.microsoft.com/office/powerpoint/2010/main" val="3448937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6282-9386-C078-8E31-8E4BD9962654}"/>
              </a:ext>
            </a:extLst>
          </p:cNvPr>
          <p:cNvSpPr>
            <a:spLocks noGrp="1"/>
          </p:cNvSpPr>
          <p:nvPr>
            <p:ph type="ctrTitle"/>
          </p:nvPr>
        </p:nvSpPr>
        <p:spPr>
          <a:xfrm>
            <a:off x="984174" y="2558127"/>
            <a:ext cx="5021990" cy="2726143"/>
          </a:xfrm>
        </p:spPr>
        <p:txBody>
          <a:bodyPr>
            <a:normAutofit/>
          </a:bodyPr>
          <a:lstStyle/>
          <a:p>
            <a:r>
              <a:rPr lang="en-US" sz="9600" b="1" dirty="0"/>
              <a:t>THANK</a:t>
            </a:r>
            <a:br>
              <a:rPr lang="en-US" sz="9600" b="1" dirty="0"/>
            </a:br>
            <a:r>
              <a:rPr lang="en-US" sz="9600" b="1" dirty="0"/>
              <a:t>YOU</a:t>
            </a:r>
          </a:p>
        </p:txBody>
      </p:sp>
      <p:sp>
        <p:nvSpPr>
          <p:cNvPr id="3" name="Subtitle 2">
            <a:extLst>
              <a:ext uri="{FF2B5EF4-FFF2-40B4-BE49-F238E27FC236}">
                <a16:creationId xmlns:a16="http://schemas.microsoft.com/office/drawing/2014/main" id="{6591885C-8957-A63A-2567-E374508FBE56}"/>
              </a:ext>
            </a:extLst>
          </p:cNvPr>
          <p:cNvSpPr>
            <a:spLocks noGrp="1"/>
          </p:cNvSpPr>
          <p:nvPr>
            <p:ph type="subTitle" idx="1"/>
          </p:nvPr>
        </p:nvSpPr>
        <p:spPr>
          <a:xfrm>
            <a:off x="984174" y="5797882"/>
            <a:ext cx="8560106" cy="601875"/>
          </a:xfrm>
        </p:spPr>
        <p:txBody>
          <a:bodyPr/>
          <a:lstStyle/>
          <a:p>
            <a:r>
              <a:rPr lang="en-US" sz="2400" b="1" dirty="0" err="1"/>
              <a:t>quoinpharma.com</a:t>
            </a:r>
            <a:endParaRPr lang="en-US" sz="2400" b="1" dirty="0"/>
          </a:p>
        </p:txBody>
      </p:sp>
      <p:pic>
        <p:nvPicPr>
          <p:cNvPr id="4" name="Graphic 3">
            <a:extLst>
              <a:ext uri="{FF2B5EF4-FFF2-40B4-BE49-F238E27FC236}">
                <a16:creationId xmlns:a16="http://schemas.microsoft.com/office/drawing/2014/main" id="{B5A8F1D9-F3B7-F4AE-593B-68F1562467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4174" y="875403"/>
            <a:ext cx="2984500" cy="927100"/>
          </a:xfrm>
          <a:prstGeom prst="rect">
            <a:avLst/>
          </a:prstGeom>
        </p:spPr>
      </p:pic>
    </p:spTree>
    <p:extLst>
      <p:ext uri="{BB962C8B-B14F-4D97-AF65-F5344CB8AC3E}">
        <p14:creationId xmlns:p14="http://schemas.microsoft.com/office/powerpoint/2010/main" val="3067874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C2DCD-4C3F-F749-9719-9A6DFD950859}"/>
              </a:ext>
            </a:extLst>
          </p:cNvPr>
          <p:cNvSpPr>
            <a:spLocks noGrp="1"/>
          </p:cNvSpPr>
          <p:nvPr>
            <p:ph type="title"/>
          </p:nvPr>
        </p:nvSpPr>
        <p:spPr/>
        <p:txBody>
          <a:bodyPr/>
          <a:lstStyle/>
          <a:p>
            <a:r>
              <a:rPr lang="en-US" dirty="0"/>
              <a:t>Investment Highlights</a:t>
            </a:r>
          </a:p>
        </p:txBody>
      </p:sp>
      <p:sp>
        <p:nvSpPr>
          <p:cNvPr id="4" name="Rectangle 3">
            <a:extLst>
              <a:ext uri="{FF2B5EF4-FFF2-40B4-BE49-F238E27FC236}">
                <a16:creationId xmlns:a16="http://schemas.microsoft.com/office/drawing/2014/main" id="{3106EC20-E0D9-6029-14C8-EE6CF7122E83}"/>
              </a:ext>
            </a:extLst>
          </p:cNvPr>
          <p:cNvSpPr/>
          <p:nvPr/>
        </p:nvSpPr>
        <p:spPr>
          <a:xfrm>
            <a:off x="1587395" y="1429150"/>
            <a:ext cx="2616410" cy="1147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en-US" sz="1600" dirty="0">
                <a:solidFill>
                  <a:srgbClr val="162E45"/>
                </a:solidFill>
                <a:latin typeface="Arial" panose="020B0604020202020204" pitchFamily="34" charset="0"/>
                <a:cs typeface="Arial" panose="020B0604020202020204" pitchFamily="34" charset="0"/>
              </a:rPr>
              <a:t>Experienced </a:t>
            </a:r>
            <a:r>
              <a:rPr lang="en-US" b="1" dirty="0">
                <a:solidFill>
                  <a:srgbClr val="162E45"/>
                </a:solidFill>
                <a:latin typeface="Arial" panose="020B0604020202020204" pitchFamily="34" charset="0"/>
                <a:cs typeface="Arial" panose="020B0604020202020204" pitchFamily="34" charset="0"/>
              </a:rPr>
              <a:t>Management Team</a:t>
            </a:r>
            <a:r>
              <a:rPr lang="en-US" sz="1600" b="1" dirty="0">
                <a:solidFill>
                  <a:srgbClr val="162E45"/>
                </a:solidFill>
                <a:latin typeface="Arial" panose="020B0604020202020204" pitchFamily="34" charset="0"/>
                <a:cs typeface="Arial" panose="020B0604020202020204" pitchFamily="34" charset="0"/>
              </a:rPr>
              <a:t> </a:t>
            </a:r>
            <a:r>
              <a:rPr lang="en-US" sz="1600" dirty="0">
                <a:solidFill>
                  <a:srgbClr val="162E45"/>
                </a:solidFill>
                <a:latin typeface="Arial" panose="020B0604020202020204" pitchFamily="34" charset="0"/>
                <a:cs typeface="Arial" panose="020B0604020202020204" pitchFamily="34" charset="0"/>
              </a:rPr>
              <a:t>with proven track record of success</a:t>
            </a:r>
          </a:p>
        </p:txBody>
      </p:sp>
      <p:sp>
        <p:nvSpPr>
          <p:cNvPr id="5" name="Rectangle 4">
            <a:extLst>
              <a:ext uri="{FF2B5EF4-FFF2-40B4-BE49-F238E27FC236}">
                <a16:creationId xmlns:a16="http://schemas.microsoft.com/office/drawing/2014/main" id="{E0E5C7AC-63A6-4498-E9D5-7FAC59CBDAFD}"/>
              </a:ext>
            </a:extLst>
          </p:cNvPr>
          <p:cNvSpPr/>
          <p:nvPr/>
        </p:nvSpPr>
        <p:spPr>
          <a:xfrm>
            <a:off x="1587395" y="2816754"/>
            <a:ext cx="2616410" cy="1147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en-US" sz="1600" dirty="0">
                <a:solidFill>
                  <a:srgbClr val="162E45"/>
                </a:solidFill>
                <a:latin typeface="Arial" panose="020B0604020202020204" pitchFamily="34" charset="0"/>
                <a:cs typeface="Arial" panose="020B0604020202020204" pitchFamily="34" charset="0"/>
              </a:rPr>
              <a:t>Focused </a:t>
            </a:r>
            <a:r>
              <a:rPr lang="en-US" b="1" dirty="0">
                <a:solidFill>
                  <a:srgbClr val="162E45"/>
                </a:solidFill>
                <a:latin typeface="Arial" panose="020B0604020202020204" pitchFamily="34" charset="0"/>
                <a:cs typeface="Arial" panose="020B0604020202020204" pitchFamily="34" charset="0"/>
              </a:rPr>
              <a:t>Rare and Orphan Disease</a:t>
            </a:r>
            <a:r>
              <a:rPr lang="en-US" sz="1600" b="1" dirty="0">
                <a:solidFill>
                  <a:srgbClr val="162E45"/>
                </a:solidFill>
                <a:latin typeface="Arial" panose="020B0604020202020204" pitchFamily="34" charset="0"/>
                <a:cs typeface="Arial" panose="020B0604020202020204" pitchFamily="34" charset="0"/>
              </a:rPr>
              <a:t> </a:t>
            </a:r>
            <a:r>
              <a:rPr lang="en-US" sz="1600" dirty="0">
                <a:solidFill>
                  <a:srgbClr val="162E45"/>
                </a:solidFill>
                <a:latin typeface="Arial" panose="020B0604020202020204" pitchFamily="34" charset="0"/>
                <a:cs typeface="Arial" panose="020B0604020202020204" pitchFamily="34" charset="0"/>
              </a:rPr>
              <a:t>product pipeline</a:t>
            </a:r>
          </a:p>
        </p:txBody>
      </p:sp>
      <p:sp>
        <p:nvSpPr>
          <p:cNvPr id="6" name="Rectangle 5">
            <a:extLst>
              <a:ext uri="{FF2B5EF4-FFF2-40B4-BE49-F238E27FC236}">
                <a16:creationId xmlns:a16="http://schemas.microsoft.com/office/drawing/2014/main" id="{78C57630-1D71-4434-2005-F6F9A9C8D8AD}"/>
              </a:ext>
            </a:extLst>
          </p:cNvPr>
          <p:cNvSpPr/>
          <p:nvPr/>
        </p:nvSpPr>
        <p:spPr>
          <a:xfrm>
            <a:off x="1587395" y="4454312"/>
            <a:ext cx="2616410" cy="1147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en-US" b="1" dirty="0">
                <a:solidFill>
                  <a:srgbClr val="162E45"/>
                </a:solidFill>
                <a:latin typeface="Arial" panose="020B0604020202020204" pitchFamily="34" charset="0"/>
                <a:cs typeface="Arial" panose="020B0604020202020204" pitchFamily="34" charset="0"/>
              </a:rPr>
              <a:t>Rare Pediatric Designation opportunity </a:t>
            </a:r>
            <a:r>
              <a:rPr lang="en-US" sz="1600" dirty="0">
                <a:solidFill>
                  <a:srgbClr val="162E45"/>
                </a:solidFill>
                <a:latin typeface="Arial" panose="020B0604020202020204" pitchFamily="34" charset="0"/>
                <a:cs typeface="Arial" panose="020B0604020202020204" pitchFamily="34" charset="0"/>
              </a:rPr>
              <a:t>for lead products</a:t>
            </a:r>
          </a:p>
        </p:txBody>
      </p:sp>
      <p:sp>
        <p:nvSpPr>
          <p:cNvPr id="7" name="Rectangle 6">
            <a:extLst>
              <a:ext uri="{FF2B5EF4-FFF2-40B4-BE49-F238E27FC236}">
                <a16:creationId xmlns:a16="http://schemas.microsoft.com/office/drawing/2014/main" id="{B64B204A-AC09-55C9-9EEA-DB763AC33704}"/>
              </a:ext>
            </a:extLst>
          </p:cNvPr>
          <p:cNvSpPr/>
          <p:nvPr/>
        </p:nvSpPr>
        <p:spPr>
          <a:xfrm>
            <a:off x="5258274" y="1344796"/>
            <a:ext cx="2616410" cy="1147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en-US" sz="1600" dirty="0">
                <a:solidFill>
                  <a:srgbClr val="162E45"/>
                </a:solidFill>
                <a:latin typeface="Arial" panose="020B0604020202020204" pitchFamily="34" charset="0"/>
                <a:cs typeface="Arial" panose="020B0604020202020204" pitchFamily="34" charset="0"/>
              </a:rPr>
              <a:t>Differentiated polymer delivery technology with </a:t>
            </a:r>
            <a:r>
              <a:rPr lang="en-US" b="1" dirty="0">
                <a:solidFill>
                  <a:srgbClr val="162E45"/>
                </a:solidFill>
                <a:latin typeface="Arial" panose="020B0604020202020204" pitchFamily="34" charset="0"/>
                <a:cs typeface="Arial" panose="020B0604020202020204" pitchFamily="34" charset="0"/>
              </a:rPr>
              <a:t>Strong IP Position</a:t>
            </a:r>
            <a:endParaRPr lang="en-US" sz="1600" b="1" dirty="0">
              <a:solidFill>
                <a:srgbClr val="162E45"/>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2DB93D6-658B-12E7-90B5-77909BF3A636}"/>
              </a:ext>
            </a:extLst>
          </p:cNvPr>
          <p:cNvSpPr/>
          <p:nvPr/>
        </p:nvSpPr>
        <p:spPr>
          <a:xfrm>
            <a:off x="5258274" y="2816754"/>
            <a:ext cx="2616410" cy="1147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en-US" b="1" dirty="0">
                <a:solidFill>
                  <a:srgbClr val="162E45"/>
                </a:solidFill>
                <a:latin typeface="Arial" panose="020B0604020202020204" pitchFamily="34" charset="0"/>
                <a:cs typeface="Arial" panose="020B0604020202020204" pitchFamily="34" charset="0"/>
              </a:rPr>
              <a:t>Two Clinical trials underway </a:t>
            </a:r>
            <a:r>
              <a:rPr lang="en-US" sz="1600" dirty="0">
                <a:solidFill>
                  <a:srgbClr val="162E45"/>
                </a:solidFill>
                <a:latin typeface="Arial" panose="020B0604020202020204" pitchFamily="34" charset="0"/>
                <a:cs typeface="Arial" panose="020B0604020202020204" pitchFamily="34" charset="0"/>
              </a:rPr>
              <a:t>under</a:t>
            </a:r>
            <a:r>
              <a:rPr lang="en-US" sz="1600" b="1" dirty="0">
                <a:solidFill>
                  <a:srgbClr val="162E45"/>
                </a:solidFill>
                <a:latin typeface="Arial" panose="020B0604020202020204" pitchFamily="34" charset="0"/>
                <a:cs typeface="Arial" panose="020B0604020202020204" pitchFamily="34" charset="0"/>
              </a:rPr>
              <a:t> </a:t>
            </a:r>
            <a:r>
              <a:rPr lang="en-US" b="1" dirty="0">
                <a:solidFill>
                  <a:srgbClr val="162E45"/>
                </a:solidFill>
                <a:latin typeface="Arial" panose="020B0604020202020204" pitchFamily="34" charset="0"/>
                <a:cs typeface="Arial" panose="020B0604020202020204" pitchFamily="34" charset="0"/>
              </a:rPr>
              <a:t>open IND in Netherton Syndrome</a:t>
            </a:r>
            <a:endParaRPr lang="en-US" sz="1600" dirty="0">
              <a:solidFill>
                <a:srgbClr val="162E45"/>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50C5769-DB4D-49C9-EDD8-90ED63CD3CE1}"/>
              </a:ext>
            </a:extLst>
          </p:cNvPr>
          <p:cNvSpPr/>
          <p:nvPr/>
        </p:nvSpPr>
        <p:spPr>
          <a:xfrm>
            <a:off x="5258274" y="4454312"/>
            <a:ext cx="2616410" cy="1147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en-US" b="1" dirty="0">
                <a:solidFill>
                  <a:srgbClr val="162E45"/>
                </a:solidFill>
                <a:latin typeface="Arial" panose="020B0604020202020204" pitchFamily="34" charset="0"/>
                <a:cs typeface="Arial" panose="020B0604020202020204" pitchFamily="34" charset="0"/>
              </a:rPr>
              <a:t>Targeting US/EU Approval in 2025</a:t>
            </a:r>
            <a:endParaRPr lang="en-US" sz="1600" dirty="0">
              <a:solidFill>
                <a:srgbClr val="162E45"/>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B788544-4D2C-63B4-5AE2-E9A2244847FE}"/>
              </a:ext>
            </a:extLst>
          </p:cNvPr>
          <p:cNvSpPr/>
          <p:nvPr/>
        </p:nvSpPr>
        <p:spPr>
          <a:xfrm>
            <a:off x="8635277" y="1344796"/>
            <a:ext cx="2616410" cy="1147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en-US" sz="1600" dirty="0">
                <a:solidFill>
                  <a:srgbClr val="162E45"/>
                </a:solidFill>
                <a:latin typeface="Arial" panose="020B0604020202020204" pitchFamily="34" charset="0"/>
                <a:cs typeface="Arial" panose="020B0604020202020204" pitchFamily="34" charset="0"/>
              </a:rPr>
              <a:t>Establishing</a:t>
            </a:r>
            <a:r>
              <a:rPr lang="en-US" sz="1600" b="1" dirty="0">
                <a:solidFill>
                  <a:srgbClr val="162E45"/>
                </a:solidFill>
                <a:latin typeface="Arial" panose="020B0604020202020204" pitchFamily="34" charset="0"/>
                <a:cs typeface="Arial" panose="020B0604020202020204" pitchFamily="34" charset="0"/>
              </a:rPr>
              <a:t> own </a:t>
            </a:r>
            <a:r>
              <a:rPr lang="en-US" b="1" dirty="0">
                <a:solidFill>
                  <a:srgbClr val="162E45"/>
                </a:solidFill>
                <a:latin typeface="Arial" panose="020B0604020202020204" pitchFamily="34" charset="0"/>
                <a:cs typeface="Arial" panose="020B0604020202020204" pitchFamily="34" charset="0"/>
              </a:rPr>
              <a:t>sales infrastructure</a:t>
            </a:r>
            <a:r>
              <a:rPr lang="en-US" dirty="0">
                <a:solidFill>
                  <a:srgbClr val="162E45"/>
                </a:solidFill>
                <a:latin typeface="Arial" panose="020B0604020202020204" pitchFamily="34" charset="0"/>
                <a:cs typeface="Arial" panose="020B0604020202020204" pitchFamily="34" charset="0"/>
              </a:rPr>
              <a:t> </a:t>
            </a:r>
            <a:r>
              <a:rPr lang="en-US" sz="1600" dirty="0">
                <a:solidFill>
                  <a:srgbClr val="162E45"/>
                </a:solidFill>
                <a:latin typeface="Arial" panose="020B0604020202020204" pitchFamily="34" charset="0"/>
                <a:cs typeface="Arial" panose="020B0604020202020204" pitchFamily="34" charset="0"/>
              </a:rPr>
              <a:t>for both US and EU markets</a:t>
            </a:r>
          </a:p>
        </p:txBody>
      </p:sp>
      <p:sp>
        <p:nvSpPr>
          <p:cNvPr id="11" name="Rectangle 10">
            <a:extLst>
              <a:ext uri="{FF2B5EF4-FFF2-40B4-BE49-F238E27FC236}">
                <a16:creationId xmlns:a16="http://schemas.microsoft.com/office/drawing/2014/main" id="{C00C3591-18CA-0870-4E18-66C6926F15FD}"/>
              </a:ext>
            </a:extLst>
          </p:cNvPr>
          <p:cNvSpPr/>
          <p:nvPr/>
        </p:nvSpPr>
        <p:spPr>
          <a:xfrm>
            <a:off x="8620412" y="2816754"/>
            <a:ext cx="2616410" cy="1147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en-US" sz="1600" dirty="0">
                <a:solidFill>
                  <a:srgbClr val="162E45"/>
                </a:solidFill>
                <a:latin typeface="Arial" panose="020B0604020202020204" pitchFamily="34" charset="0"/>
                <a:cs typeface="Arial" panose="020B0604020202020204" pitchFamily="34" charset="0"/>
              </a:rPr>
              <a:t>Nine Ex-US and EU </a:t>
            </a:r>
            <a:r>
              <a:rPr lang="en-US" b="1" dirty="0">
                <a:solidFill>
                  <a:srgbClr val="162E45"/>
                </a:solidFill>
                <a:latin typeface="Arial" panose="020B0604020202020204" pitchFamily="34" charset="0"/>
                <a:cs typeface="Arial" panose="020B0604020202020204" pitchFamily="34" charset="0"/>
              </a:rPr>
              <a:t>Partnerships</a:t>
            </a:r>
            <a:r>
              <a:rPr lang="en-US" sz="1600" b="1" dirty="0">
                <a:solidFill>
                  <a:srgbClr val="162E45"/>
                </a:solidFill>
                <a:latin typeface="Arial" panose="020B0604020202020204" pitchFamily="34" charset="0"/>
                <a:cs typeface="Arial" panose="020B0604020202020204" pitchFamily="34" charset="0"/>
              </a:rPr>
              <a:t> </a:t>
            </a:r>
            <a:r>
              <a:rPr lang="en-US" sz="1600" dirty="0">
                <a:solidFill>
                  <a:srgbClr val="162E45"/>
                </a:solidFill>
                <a:latin typeface="Arial" panose="020B0604020202020204" pitchFamily="34" charset="0"/>
                <a:cs typeface="Arial" panose="020B0604020202020204" pitchFamily="34" charset="0"/>
              </a:rPr>
              <a:t>in place covering </a:t>
            </a:r>
            <a:r>
              <a:rPr lang="en-US" b="1" dirty="0">
                <a:solidFill>
                  <a:srgbClr val="162E45"/>
                </a:solidFill>
                <a:latin typeface="Arial" panose="020B0604020202020204" pitchFamily="34" charset="0"/>
                <a:cs typeface="Arial" panose="020B0604020202020204" pitchFamily="34" charset="0"/>
              </a:rPr>
              <a:t>61 countries</a:t>
            </a:r>
            <a:endParaRPr lang="en-US" sz="1600" b="1" dirty="0">
              <a:solidFill>
                <a:srgbClr val="162E45"/>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D28FD32-75E9-EE77-DEBF-EC4DFD801271}"/>
              </a:ext>
            </a:extLst>
          </p:cNvPr>
          <p:cNvSpPr/>
          <p:nvPr/>
        </p:nvSpPr>
        <p:spPr>
          <a:xfrm>
            <a:off x="8620412" y="4454312"/>
            <a:ext cx="2616410" cy="1147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r>
              <a:rPr lang="en-US" sz="1600" dirty="0">
                <a:solidFill>
                  <a:srgbClr val="162E45"/>
                </a:solidFill>
                <a:latin typeface="Arial" panose="020B0604020202020204" pitchFamily="34" charset="0"/>
                <a:cs typeface="Arial" panose="020B0604020202020204" pitchFamily="34" charset="0"/>
              </a:rPr>
              <a:t>Started trading on </a:t>
            </a:r>
            <a:r>
              <a:rPr lang="en-US" b="1" dirty="0">
                <a:solidFill>
                  <a:srgbClr val="162E45"/>
                </a:solidFill>
                <a:latin typeface="Arial" panose="020B0604020202020204" pitchFamily="34" charset="0"/>
                <a:cs typeface="Arial" panose="020B0604020202020204" pitchFamily="34" charset="0"/>
              </a:rPr>
              <a:t>NASDAQ (QNRX)</a:t>
            </a:r>
            <a:r>
              <a:rPr lang="en-US" dirty="0">
                <a:solidFill>
                  <a:srgbClr val="162E45"/>
                </a:solidFill>
                <a:latin typeface="Arial" panose="020B0604020202020204" pitchFamily="34" charset="0"/>
                <a:cs typeface="Arial" panose="020B0604020202020204" pitchFamily="34" charset="0"/>
              </a:rPr>
              <a:t> </a:t>
            </a:r>
            <a:r>
              <a:rPr lang="en-US" sz="1600" dirty="0">
                <a:solidFill>
                  <a:srgbClr val="162E45"/>
                </a:solidFill>
                <a:latin typeface="Arial" panose="020B0604020202020204" pitchFamily="34" charset="0"/>
                <a:cs typeface="Arial" panose="020B0604020202020204" pitchFamily="34" charset="0"/>
              </a:rPr>
              <a:t>October 29,2021. Fully funded through 2024</a:t>
            </a:r>
            <a:endParaRPr lang="en-US" sz="1600" b="1" dirty="0">
              <a:solidFill>
                <a:srgbClr val="162E45"/>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CF90739E-443C-239F-E723-CAA4E64338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7804" y="4639667"/>
            <a:ext cx="533400" cy="533400"/>
          </a:xfrm>
          <a:prstGeom prst="rect">
            <a:avLst/>
          </a:prstGeom>
        </p:spPr>
      </p:pic>
      <p:pic>
        <p:nvPicPr>
          <p:cNvPr id="16" name="Graphic 15">
            <a:extLst>
              <a:ext uri="{FF2B5EF4-FFF2-40B4-BE49-F238E27FC236}">
                <a16:creationId xmlns:a16="http://schemas.microsoft.com/office/drawing/2014/main" id="{18D2EA22-076E-3083-BED9-B716164514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8893" y="4590239"/>
            <a:ext cx="444500" cy="520700"/>
          </a:xfrm>
          <a:prstGeom prst="rect">
            <a:avLst/>
          </a:prstGeom>
        </p:spPr>
      </p:pic>
      <p:pic>
        <p:nvPicPr>
          <p:cNvPr id="18" name="Graphic 17">
            <a:extLst>
              <a:ext uri="{FF2B5EF4-FFF2-40B4-BE49-F238E27FC236}">
                <a16:creationId xmlns:a16="http://schemas.microsoft.com/office/drawing/2014/main" id="{D55026D0-2375-3982-59A0-E36592860F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05243" y="3002109"/>
            <a:ext cx="431800" cy="482600"/>
          </a:xfrm>
          <a:prstGeom prst="rect">
            <a:avLst/>
          </a:prstGeom>
        </p:spPr>
      </p:pic>
      <p:pic>
        <p:nvPicPr>
          <p:cNvPr id="20" name="Graphic 19">
            <a:extLst>
              <a:ext uri="{FF2B5EF4-FFF2-40B4-BE49-F238E27FC236}">
                <a16:creationId xmlns:a16="http://schemas.microsoft.com/office/drawing/2014/main" id="{20588753-FCF8-707F-661D-C63D3F6FE7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4593" y="1468366"/>
            <a:ext cx="673100" cy="673100"/>
          </a:xfrm>
          <a:prstGeom prst="rect">
            <a:avLst/>
          </a:prstGeom>
        </p:spPr>
      </p:pic>
      <p:pic>
        <p:nvPicPr>
          <p:cNvPr id="22" name="Graphic 21">
            <a:extLst>
              <a:ext uri="{FF2B5EF4-FFF2-40B4-BE49-F238E27FC236}">
                <a16:creationId xmlns:a16="http://schemas.microsoft.com/office/drawing/2014/main" id="{8846ADC9-0833-5E38-C5B8-B159AC51B3D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5178" y="4590239"/>
            <a:ext cx="571500" cy="482600"/>
          </a:xfrm>
          <a:prstGeom prst="rect">
            <a:avLst/>
          </a:prstGeom>
        </p:spPr>
      </p:pic>
      <p:pic>
        <p:nvPicPr>
          <p:cNvPr id="24" name="Graphic 23">
            <a:extLst>
              <a:ext uri="{FF2B5EF4-FFF2-40B4-BE49-F238E27FC236}">
                <a16:creationId xmlns:a16="http://schemas.microsoft.com/office/drawing/2014/main" id="{3565DD6C-DEC5-C1E5-2F45-264334FCD7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4228" y="3002109"/>
            <a:ext cx="533400" cy="342900"/>
          </a:xfrm>
          <a:prstGeom prst="rect">
            <a:avLst/>
          </a:prstGeom>
        </p:spPr>
      </p:pic>
      <p:pic>
        <p:nvPicPr>
          <p:cNvPr id="26" name="Graphic 25">
            <a:extLst>
              <a:ext uri="{FF2B5EF4-FFF2-40B4-BE49-F238E27FC236}">
                <a16:creationId xmlns:a16="http://schemas.microsoft.com/office/drawing/2014/main" id="{F850247C-E2C0-449B-01E3-BE3F8667363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5178" y="1530151"/>
            <a:ext cx="571500" cy="571500"/>
          </a:xfrm>
          <a:prstGeom prst="rect">
            <a:avLst/>
          </a:prstGeom>
        </p:spPr>
      </p:pic>
      <p:pic>
        <p:nvPicPr>
          <p:cNvPr id="28" name="Graphic 27">
            <a:extLst>
              <a:ext uri="{FF2B5EF4-FFF2-40B4-BE49-F238E27FC236}">
                <a16:creationId xmlns:a16="http://schemas.microsoft.com/office/drawing/2014/main" id="{EA999CF3-45A9-71FE-21CF-3E440668472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27804" y="3002109"/>
            <a:ext cx="533400" cy="457200"/>
          </a:xfrm>
          <a:prstGeom prst="rect">
            <a:avLst/>
          </a:prstGeom>
        </p:spPr>
      </p:pic>
      <p:pic>
        <p:nvPicPr>
          <p:cNvPr id="30" name="Graphic 29">
            <a:extLst>
              <a:ext uri="{FF2B5EF4-FFF2-40B4-BE49-F238E27FC236}">
                <a16:creationId xmlns:a16="http://schemas.microsoft.com/office/drawing/2014/main" id="{076336CC-5710-DD57-12A0-A0D93BACEC0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27804" y="1505437"/>
            <a:ext cx="533400" cy="495300"/>
          </a:xfrm>
          <a:prstGeom prst="rect">
            <a:avLst/>
          </a:prstGeom>
        </p:spPr>
      </p:pic>
      <p:sp>
        <p:nvSpPr>
          <p:cNvPr id="31" name="Slide Number Placeholder 30">
            <a:extLst>
              <a:ext uri="{FF2B5EF4-FFF2-40B4-BE49-F238E27FC236}">
                <a16:creationId xmlns:a16="http://schemas.microsoft.com/office/drawing/2014/main" id="{98181955-334F-1045-B8D8-8467F7560B77}"/>
              </a:ext>
            </a:extLst>
          </p:cNvPr>
          <p:cNvSpPr>
            <a:spLocks noGrp="1"/>
          </p:cNvSpPr>
          <p:nvPr>
            <p:ph type="sldNum" sz="quarter" idx="12"/>
          </p:nvPr>
        </p:nvSpPr>
        <p:spPr/>
        <p:txBody>
          <a:bodyPr/>
          <a:lstStyle/>
          <a:p>
            <a:fld id="{971B8654-0171-E24E-BFE5-7C8099E7777A}" type="slidenum">
              <a:rPr lang="en-US" smtClean="0"/>
              <a:pPr/>
              <a:t>3</a:t>
            </a:fld>
            <a:endParaRPr lang="en-US" dirty="0"/>
          </a:p>
        </p:txBody>
      </p:sp>
    </p:spTree>
    <p:extLst>
      <p:ext uri="{BB962C8B-B14F-4D97-AF65-F5344CB8AC3E}">
        <p14:creationId xmlns:p14="http://schemas.microsoft.com/office/powerpoint/2010/main" val="621343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720DA-194D-2863-16F8-302F63999DD4}"/>
              </a:ext>
            </a:extLst>
          </p:cNvPr>
          <p:cNvSpPr>
            <a:spLocks noGrp="1"/>
          </p:cNvSpPr>
          <p:nvPr>
            <p:ph type="title"/>
          </p:nvPr>
        </p:nvSpPr>
        <p:spPr/>
        <p:txBody>
          <a:bodyPr/>
          <a:lstStyle/>
          <a:p>
            <a:r>
              <a:rPr lang="en-US" dirty="0"/>
              <a:t>Product Pipeline</a:t>
            </a:r>
          </a:p>
        </p:txBody>
      </p:sp>
      <p:sp>
        <p:nvSpPr>
          <p:cNvPr id="4" name="Slide Number Placeholder 3">
            <a:extLst>
              <a:ext uri="{FF2B5EF4-FFF2-40B4-BE49-F238E27FC236}">
                <a16:creationId xmlns:a16="http://schemas.microsoft.com/office/drawing/2014/main" id="{3CCFAB82-73EB-46C4-A000-086054BD086F}"/>
              </a:ext>
            </a:extLst>
          </p:cNvPr>
          <p:cNvSpPr>
            <a:spLocks noGrp="1"/>
          </p:cNvSpPr>
          <p:nvPr>
            <p:ph type="sldNum" sz="quarter" idx="12"/>
          </p:nvPr>
        </p:nvSpPr>
        <p:spPr/>
        <p:txBody>
          <a:bodyPr/>
          <a:lstStyle/>
          <a:p>
            <a:fld id="{971B8654-0171-E24E-BFE5-7C8099E7777A}" type="slidenum">
              <a:rPr lang="en-US" smtClean="0"/>
              <a:pPr/>
              <a:t>4</a:t>
            </a:fld>
            <a:endParaRPr lang="en-US" dirty="0"/>
          </a:p>
        </p:txBody>
      </p:sp>
      <p:sp>
        <p:nvSpPr>
          <p:cNvPr id="8" name="Freeform 7">
            <a:extLst>
              <a:ext uri="{FF2B5EF4-FFF2-40B4-BE49-F238E27FC236}">
                <a16:creationId xmlns:a16="http://schemas.microsoft.com/office/drawing/2014/main" id="{8BAC897D-A507-A784-0827-6CD4B61E47F5}"/>
              </a:ext>
            </a:extLst>
          </p:cNvPr>
          <p:cNvSpPr/>
          <p:nvPr/>
        </p:nvSpPr>
        <p:spPr>
          <a:xfrm>
            <a:off x="838200" y="3905917"/>
            <a:ext cx="10533829" cy="556742"/>
          </a:xfrm>
          <a:custGeom>
            <a:avLst/>
            <a:gdLst>
              <a:gd name="connsiteX0" fmla="*/ 0 w 10533829"/>
              <a:gd name="connsiteY0" fmla="*/ 0 h 556742"/>
              <a:gd name="connsiteX1" fmla="*/ 10533829 w 10533829"/>
              <a:gd name="connsiteY1" fmla="*/ 0 h 556742"/>
              <a:gd name="connsiteX2" fmla="*/ 10533829 w 10533829"/>
              <a:gd name="connsiteY2" fmla="*/ 556743 h 556742"/>
              <a:gd name="connsiteX3" fmla="*/ 0 w 10533829"/>
              <a:gd name="connsiteY3" fmla="*/ 556743 h 556742"/>
            </a:gdLst>
            <a:ahLst/>
            <a:cxnLst>
              <a:cxn ang="0">
                <a:pos x="connsiteX0" y="connsiteY0"/>
              </a:cxn>
              <a:cxn ang="0">
                <a:pos x="connsiteX1" y="connsiteY1"/>
              </a:cxn>
              <a:cxn ang="0">
                <a:pos x="connsiteX2" y="connsiteY2"/>
              </a:cxn>
              <a:cxn ang="0">
                <a:pos x="connsiteX3" y="connsiteY3"/>
              </a:cxn>
            </a:cxnLst>
            <a:rect l="l" t="t" r="r" b="b"/>
            <a:pathLst>
              <a:path w="10533829" h="556742">
                <a:moveTo>
                  <a:pt x="0" y="0"/>
                </a:moveTo>
                <a:lnTo>
                  <a:pt x="10533829" y="0"/>
                </a:lnTo>
                <a:lnTo>
                  <a:pt x="10533829" y="556743"/>
                </a:lnTo>
                <a:lnTo>
                  <a:pt x="0" y="556743"/>
                </a:lnTo>
                <a:close/>
              </a:path>
            </a:pathLst>
          </a:custGeom>
          <a:solidFill>
            <a:srgbClr val="EDF6FF"/>
          </a:solidFill>
          <a:ln w="1067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E05A243-2A4F-3D2A-F1B9-43647F68DAF7}"/>
              </a:ext>
            </a:extLst>
          </p:cNvPr>
          <p:cNvSpPr/>
          <p:nvPr/>
        </p:nvSpPr>
        <p:spPr>
          <a:xfrm>
            <a:off x="838200" y="5019403"/>
            <a:ext cx="10533828" cy="556742"/>
          </a:xfrm>
          <a:custGeom>
            <a:avLst/>
            <a:gdLst>
              <a:gd name="connsiteX0" fmla="*/ 0 w 10533828"/>
              <a:gd name="connsiteY0" fmla="*/ 0 h 556742"/>
              <a:gd name="connsiteX1" fmla="*/ 10533829 w 10533828"/>
              <a:gd name="connsiteY1" fmla="*/ 0 h 556742"/>
              <a:gd name="connsiteX2" fmla="*/ 10533829 w 10533828"/>
              <a:gd name="connsiteY2" fmla="*/ 455682 h 556742"/>
              <a:gd name="connsiteX3" fmla="*/ 10432669 w 10533828"/>
              <a:gd name="connsiteY3" fmla="*/ 556743 h 556742"/>
              <a:gd name="connsiteX4" fmla="*/ 101160 w 10533828"/>
              <a:gd name="connsiteY4" fmla="*/ 556743 h 556742"/>
              <a:gd name="connsiteX5" fmla="*/ 0 w 10533828"/>
              <a:gd name="connsiteY5" fmla="*/ 455682 h 556742"/>
              <a:gd name="connsiteX6" fmla="*/ 0 w 10533828"/>
              <a:gd name="connsiteY6" fmla="*/ 0 h 556742"/>
              <a:gd name="connsiteX7" fmla="*/ 0 w 10533828"/>
              <a:gd name="connsiteY7" fmla="*/ 0 h 55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33828" h="556742">
                <a:moveTo>
                  <a:pt x="0" y="0"/>
                </a:moveTo>
                <a:lnTo>
                  <a:pt x="10533829" y="0"/>
                </a:lnTo>
                <a:lnTo>
                  <a:pt x="10533829" y="455682"/>
                </a:lnTo>
                <a:cubicBezTo>
                  <a:pt x="10533829" y="511495"/>
                  <a:pt x="10488536" y="556743"/>
                  <a:pt x="10432669" y="556743"/>
                </a:cubicBezTo>
                <a:lnTo>
                  <a:pt x="101160" y="556743"/>
                </a:lnTo>
                <a:cubicBezTo>
                  <a:pt x="45293" y="556743"/>
                  <a:pt x="0" y="511495"/>
                  <a:pt x="0" y="455682"/>
                </a:cubicBezTo>
                <a:lnTo>
                  <a:pt x="0" y="0"/>
                </a:lnTo>
                <a:lnTo>
                  <a:pt x="0" y="0"/>
                </a:lnTo>
                <a:close/>
              </a:path>
            </a:pathLst>
          </a:custGeom>
          <a:solidFill>
            <a:srgbClr val="EDF6FF"/>
          </a:solidFill>
          <a:ln w="1067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E0D1048-BF62-888B-197D-E254CA978C4F}"/>
              </a:ext>
            </a:extLst>
          </p:cNvPr>
          <p:cNvSpPr/>
          <p:nvPr/>
        </p:nvSpPr>
        <p:spPr>
          <a:xfrm>
            <a:off x="838200" y="1283987"/>
            <a:ext cx="10533829" cy="727916"/>
          </a:xfrm>
          <a:custGeom>
            <a:avLst/>
            <a:gdLst>
              <a:gd name="connsiteX0" fmla="*/ 10427007 w 10533829"/>
              <a:gd name="connsiteY0" fmla="*/ 0 h 727916"/>
              <a:gd name="connsiteX1" fmla="*/ 10533829 w 10533829"/>
              <a:gd name="connsiteY1" fmla="*/ 106717 h 727916"/>
              <a:gd name="connsiteX2" fmla="*/ 10533829 w 10533829"/>
              <a:gd name="connsiteY2" fmla="*/ 621200 h 727916"/>
              <a:gd name="connsiteX3" fmla="*/ 10427007 w 10533829"/>
              <a:gd name="connsiteY3" fmla="*/ 727917 h 727916"/>
              <a:gd name="connsiteX4" fmla="*/ 106822 w 10533829"/>
              <a:gd name="connsiteY4" fmla="*/ 727917 h 727916"/>
              <a:gd name="connsiteX5" fmla="*/ 0 w 10533829"/>
              <a:gd name="connsiteY5" fmla="*/ 621200 h 727916"/>
              <a:gd name="connsiteX6" fmla="*/ 0 w 10533829"/>
              <a:gd name="connsiteY6" fmla="*/ 106717 h 727916"/>
              <a:gd name="connsiteX7" fmla="*/ 106822 w 10533829"/>
              <a:gd name="connsiteY7" fmla="*/ 0 h 72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33829" h="727916">
                <a:moveTo>
                  <a:pt x="10427007" y="0"/>
                </a:moveTo>
                <a:cubicBezTo>
                  <a:pt x="10486003" y="0"/>
                  <a:pt x="10533829" y="47779"/>
                  <a:pt x="10533829" y="106717"/>
                </a:cubicBezTo>
                <a:lnTo>
                  <a:pt x="10533829" y="621200"/>
                </a:lnTo>
                <a:cubicBezTo>
                  <a:pt x="10533829" y="680138"/>
                  <a:pt x="10486003" y="727917"/>
                  <a:pt x="10427007" y="727917"/>
                </a:cubicBezTo>
                <a:lnTo>
                  <a:pt x="106822" y="727917"/>
                </a:lnTo>
                <a:cubicBezTo>
                  <a:pt x="47826" y="727917"/>
                  <a:pt x="0" y="680138"/>
                  <a:pt x="0" y="621200"/>
                </a:cubicBezTo>
                <a:lnTo>
                  <a:pt x="0" y="106717"/>
                </a:lnTo>
                <a:cubicBezTo>
                  <a:pt x="0" y="47779"/>
                  <a:pt x="47826" y="0"/>
                  <a:pt x="106822" y="0"/>
                </a:cubicBezTo>
                <a:close/>
              </a:path>
            </a:pathLst>
          </a:custGeom>
          <a:solidFill>
            <a:srgbClr val="162E45"/>
          </a:solidFill>
          <a:ln w="10675"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FEF9686D-1750-FEDD-7D3C-6329085A2BD9}"/>
              </a:ext>
            </a:extLst>
          </p:cNvPr>
          <p:cNvSpPr txBox="1"/>
          <p:nvPr/>
        </p:nvSpPr>
        <p:spPr>
          <a:xfrm>
            <a:off x="888940" y="1485957"/>
            <a:ext cx="1774845" cy="307777"/>
          </a:xfrm>
          <a:prstGeom prst="rect">
            <a:avLst/>
          </a:prstGeom>
          <a:noFill/>
        </p:spPr>
        <p:txBody>
          <a:bodyPr wrap="none" rtlCol="0">
            <a:spAutoFit/>
          </a:bodyPr>
          <a:lstStyle/>
          <a:p>
            <a:pPr algn="l"/>
            <a:r>
              <a:rPr lang="en-US" sz="1400" b="1" spc="0" baseline="0">
                <a:ln/>
                <a:solidFill>
                  <a:srgbClr val="FFFFFF"/>
                </a:solidFill>
                <a:latin typeface="Arial" panose="020B0604020202020204" pitchFamily="34" charset="0"/>
                <a:ea typeface="Roboto"/>
                <a:cs typeface="Arial" panose="020B0604020202020204" pitchFamily="34" charset="0"/>
                <a:sym typeface="Roboto"/>
                <a:rtl val="0"/>
              </a:rPr>
              <a:t>Product Candidate</a:t>
            </a:r>
          </a:p>
        </p:txBody>
      </p:sp>
      <p:sp>
        <p:nvSpPr>
          <p:cNvPr id="12" name="TextBox 11">
            <a:extLst>
              <a:ext uri="{FF2B5EF4-FFF2-40B4-BE49-F238E27FC236}">
                <a16:creationId xmlns:a16="http://schemas.microsoft.com/office/drawing/2014/main" id="{18D7A092-AD29-4D2B-CB6C-23E3A5BEE608}"/>
              </a:ext>
            </a:extLst>
          </p:cNvPr>
          <p:cNvSpPr txBox="1"/>
          <p:nvPr/>
        </p:nvSpPr>
        <p:spPr>
          <a:xfrm>
            <a:off x="2899224" y="1485957"/>
            <a:ext cx="1027845" cy="307777"/>
          </a:xfrm>
          <a:prstGeom prst="rect">
            <a:avLst/>
          </a:prstGeom>
          <a:noFill/>
        </p:spPr>
        <p:txBody>
          <a:bodyPr wrap="none" rtlCol="0">
            <a:spAutoFit/>
          </a:bodyPr>
          <a:lstStyle/>
          <a:p>
            <a:pPr algn="l"/>
            <a:r>
              <a:rPr lang="en-US" sz="1400" b="1" spc="0" baseline="0">
                <a:ln/>
                <a:solidFill>
                  <a:srgbClr val="FFFFFF"/>
                </a:solidFill>
                <a:latin typeface="Arial" panose="020B0604020202020204" pitchFamily="34" charset="0"/>
                <a:ea typeface="Roboto"/>
                <a:cs typeface="Arial" panose="020B0604020202020204" pitchFamily="34" charset="0"/>
                <a:sym typeface="Roboto"/>
                <a:rtl val="0"/>
              </a:rPr>
              <a:t>Indication</a:t>
            </a:r>
          </a:p>
        </p:txBody>
      </p:sp>
      <p:sp>
        <p:nvSpPr>
          <p:cNvPr id="13" name="TextBox 12">
            <a:extLst>
              <a:ext uri="{FF2B5EF4-FFF2-40B4-BE49-F238E27FC236}">
                <a16:creationId xmlns:a16="http://schemas.microsoft.com/office/drawing/2014/main" id="{9D8BC18A-4D74-46B7-44F3-3B5E3109C593}"/>
              </a:ext>
            </a:extLst>
          </p:cNvPr>
          <p:cNvSpPr txBox="1"/>
          <p:nvPr/>
        </p:nvSpPr>
        <p:spPr>
          <a:xfrm>
            <a:off x="5589430" y="1485957"/>
            <a:ext cx="1170513" cy="307777"/>
          </a:xfrm>
          <a:prstGeom prst="rect">
            <a:avLst/>
          </a:prstGeom>
          <a:noFill/>
        </p:spPr>
        <p:txBody>
          <a:bodyPr wrap="none" rtlCol="0">
            <a:spAutoFit/>
          </a:bodyPr>
          <a:lstStyle/>
          <a:p>
            <a:pPr algn="l"/>
            <a:r>
              <a:rPr lang="en-US" sz="1400" b="1" spc="0" baseline="0">
                <a:ln/>
                <a:solidFill>
                  <a:srgbClr val="FFFFFF"/>
                </a:solidFill>
                <a:latin typeface="Arial" panose="020B0604020202020204" pitchFamily="34" charset="0"/>
                <a:ea typeface="Roboto"/>
                <a:cs typeface="Arial" panose="020B0604020202020204" pitchFamily="34" charset="0"/>
                <a:sym typeface="Roboto"/>
                <a:rtl val="0"/>
              </a:rPr>
              <a:t>Pre-Clinical</a:t>
            </a:r>
          </a:p>
        </p:txBody>
      </p:sp>
      <p:sp>
        <p:nvSpPr>
          <p:cNvPr id="14" name="TextBox 13">
            <a:extLst>
              <a:ext uri="{FF2B5EF4-FFF2-40B4-BE49-F238E27FC236}">
                <a16:creationId xmlns:a16="http://schemas.microsoft.com/office/drawing/2014/main" id="{3971CC41-F0CE-4E28-33A1-16520EA1F10E}"/>
              </a:ext>
            </a:extLst>
          </p:cNvPr>
          <p:cNvSpPr txBox="1"/>
          <p:nvPr/>
        </p:nvSpPr>
        <p:spPr>
          <a:xfrm>
            <a:off x="6921608" y="1485957"/>
            <a:ext cx="861133" cy="307777"/>
          </a:xfrm>
          <a:prstGeom prst="rect">
            <a:avLst/>
          </a:prstGeom>
          <a:noFill/>
        </p:spPr>
        <p:txBody>
          <a:bodyPr wrap="none" rtlCol="0">
            <a:spAutoFit/>
          </a:bodyPr>
          <a:lstStyle/>
          <a:p>
            <a:pPr algn="l"/>
            <a:r>
              <a:rPr lang="en-US" sz="1400" b="1" spc="0" baseline="0">
                <a:ln/>
                <a:solidFill>
                  <a:srgbClr val="FFFFFF"/>
                </a:solidFill>
                <a:latin typeface="Arial" panose="020B0604020202020204" pitchFamily="34" charset="0"/>
                <a:ea typeface="Roboto"/>
                <a:cs typeface="Arial" panose="020B0604020202020204" pitchFamily="34" charset="0"/>
                <a:sym typeface="Roboto"/>
                <a:rtl val="0"/>
              </a:rPr>
              <a:t>Phase 1</a:t>
            </a:r>
          </a:p>
        </p:txBody>
      </p:sp>
      <p:sp>
        <p:nvSpPr>
          <p:cNvPr id="15" name="TextBox 14">
            <a:extLst>
              <a:ext uri="{FF2B5EF4-FFF2-40B4-BE49-F238E27FC236}">
                <a16:creationId xmlns:a16="http://schemas.microsoft.com/office/drawing/2014/main" id="{806592DB-F09C-787E-8807-D34F873C1714}"/>
              </a:ext>
            </a:extLst>
          </p:cNvPr>
          <p:cNvSpPr txBox="1"/>
          <p:nvPr/>
        </p:nvSpPr>
        <p:spPr>
          <a:xfrm>
            <a:off x="8057126" y="1485957"/>
            <a:ext cx="861133" cy="307777"/>
          </a:xfrm>
          <a:prstGeom prst="rect">
            <a:avLst/>
          </a:prstGeom>
          <a:noFill/>
        </p:spPr>
        <p:txBody>
          <a:bodyPr wrap="none" rtlCol="0">
            <a:spAutoFit/>
          </a:bodyPr>
          <a:lstStyle/>
          <a:p>
            <a:pPr algn="l"/>
            <a:r>
              <a:rPr lang="en-US" sz="1400" b="1" spc="0" baseline="0">
                <a:ln/>
                <a:solidFill>
                  <a:srgbClr val="FFFFFF"/>
                </a:solidFill>
                <a:latin typeface="Arial" panose="020B0604020202020204" pitchFamily="34" charset="0"/>
                <a:ea typeface="Roboto"/>
                <a:cs typeface="Arial" panose="020B0604020202020204" pitchFamily="34" charset="0"/>
                <a:sym typeface="Roboto"/>
                <a:rtl val="0"/>
              </a:rPr>
              <a:t>Phase 2</a:t>
            </a:r>
          </a:p>
        </p:txBody>
      </p:sp>
      <p:sp>
        <p:nvSpPr>
          <p:cNvPr id="16" name="TextBox 15">
            <a:extLst>
              <a:ext uri="{FF2B5EF4-FFF2-40B4-BE49-F238E27FC236}">
                <a16:creationId xmlns:a16="http://schemas.microsoft.com/office/drawing/2014/main" id="{CD760966-B95C-276C-8757-20A7306C20B7}"/>
              </a:ext>
            </a:extLst>
          </p:cNvPr>
          <p:cNvSpPr txBox="1"/>
          <p:nvPr/>
        </p:nvSpPr>
        <p:spPr>
          <a:xfrm>
            <a:off x="9209202" y="1485957"/>
            <a:ext cx="861133" cy="307777"/>
          </a:xfrm>
          <a:prstGeom prst="rect">
            <a:avLst/>
          </a:prstGeom>
          <a:noFill/>
        </p:spPr>
        <p:txBody>
          <a:bodyPr wrap="none" rtlCol="0">
            <a:spAutoFit/>
          </a:bodyPr>
          <a:lstStyle/>
          <a:p>
            <a:pPr algn="l"/>
            <a:r>
              <a:rPr lang="en-US" sz="1400" b="1" spc="0" baseline="0">
                <a:ln/>
                <a:solidFill>
                  <a:srgbClr val="FFFFFF"/>
                </a:solidFill>
                <a:latin typeface="Arial" panose="020B0604020202020204" pitchFamily="34" charset="0"/>
                <a:ea typeface="Roboto"/>
                <a:cs typeface="Arial" panose="020B0604020202020204" pitchFamily="34" charset="0"/>
                <a:sym typeface="Roboto"/>
                <a:rtl val="0"/>
              </a:rPr>
              <a:t>Phase 3</a:t>
            </a:r>
          </a:p>
        </p:txBody>
      </p:sp>
      <p:sp>
        <p:nvSpPr>
          <p:cNvPr id="17" name="TextBox 16">
            <a:extLst>
              <a:ext uri="{FF2B5EF4-FFF2-40B4-BE49-F238E27FC236}">
                <a16:creationId xmlns:a16="http://schemas.microsoft.com/office/drawing/2014/main" id="{0E3CD08D-BC34-3F9F-434C-57BF27850A26}"/>
              </a:ext>
            </a:extLst>
          </p:cNvPr>
          <p:cNvSpPr txBox="1"/>
          <p:nvPr/>
        </p:nvSpPr>
        <p:spPr>
          <a:xfrm>
            <a:off x="10305624" y="1485957"/>
            <a:ext cx="960519" cy="307777"/>
          </a:xfrm>
          <a:prstGeom prst="rect">
            <a:avLst/>
          </a:prstGeom>
          <a:noFill/>
        </p:spPr>
        <p:txBody>
          <a:bodyPr wrap="none" rtlCol="0">
            <a:spAutoFit/>
          </a:bodyPr>
          <a:lstStyle/>
          <a:p>
            <a:pPr algn="l"/>
            <a:r>
              <a:rPr lang="en-US" sz="1400" b="1" spc="0" baseline="0" dirty="0">
                <a:ln/>
                <a:solidFill>
                  <a:srgbClr val="FFFFFF"/>
                </a:solidFill>
                <a:latin typeface="Arial" panose="020B0604020202020204" pitchFamily="34" charset="0"/>
                <a:ea typeface="Roboto"/>
                <a:cs typeface="Arial" panose="020B0604020202020204" pitchFamily="34" charset="0"/>
                <a:sym typeface="Roboto"/>
                <a:rtl val="0"/>
              </a:rPr>
              <a:t>Approval</a:t>
            </a:r>
          </a:p>
        </p:txBody>
      </p:sp>
      <p:sp>
        <p:nvSpPr>
          <p:cNvPr id="18" name="TextBox 17">
            <a:extLst>
              <a:ext uri="{FF2B5EF4-FFF2-40B4-BE49-F238E27FC236}">
                <a16:creationId xmlns:a16="http://schemas.microsoft.com/office/drawing/2014/main" id="{7E31702B-61FE-2DED-3AD4-C9973E4468A3}"/>
              </a:ext>
            </a:extLst>
          </p:cNvPr>
          <p:cNvSpPr txBox="1"/>
          <p:nvPr/>
        </p:nvSpPr>
        <p:spPr>
          <a:xfrm>
            <a:off x="888940" y="2204909"/>
            <a:ext cx="1168910" cy="400110"/>
          </a:xfrm>
          <a:prstGeom prst="rect">
            <a:avLst/>
          </a:prstGeom>
          <a:noFill/>
        </p:spPr>
        <p:txBody>
          <a:bodyPr wrap="none" rtlCol="0">
            <a:spAutoFit/>
          </a:bodyPr>
          <a:lstStyle/>
          <a:p>
            <a:pPr algn="l"/>
            <a:r>
              <a:rPr lang="en-US" sz="2000" b="1" spc="0" baseline="0">
                <a:ln/>
                <a:solidFill>
                  <a:srgbClr val="231F20"/>
                </a:solidFill>
                <a:latin typeface="Arial" panose="020B0604020202020204" pitchFamily="34" charset="0"/>
                <a:ea typeface="Roboto"/>
                <a:cs typeface="Arial" panose="020B0604020202020204" pitchFamily="34" charset="0"/>
                <a:sym typeface="Roboto"/>
                <a:rtl val="0"/>
              </a:rPr>
              <a:t>QRX003</a:t>
            </a:r>
          </a:p>
        </p:txBody>
      </p:sp>
      <p:sp>
        <p:nvSpPr>
          <p:cNvPr id="19" name="TextBox 18">
            <a:extLst>
              <a:ext uri="{FF2B5EF4-FFF2-40B4-BE49-F238E27FC236}">
                <a16:creationId xmlns:a16="http://schemas.microsoft.com/office/drawing/2014/main" id="{37D3ED05-4FA7-FFAC-8C5B-E8FBBB0F8F0F}"/>
              </a:ext>
            </a:extLst>
          </p:cNvPr>
          <p:cNvSpPr txBox="1"/>
          <p:nvPr/>
        </p:nvSpPr>
        <p:spPr>
          <a:xfrm>
            <a:off x="888940" y="4008001"/>
            <a:ext cx="1168910" cy="400110"/>
          </a:xfrm>
          <a:prstGeom prst="rect">
            <a:avLst/>
          </a:prstGeom>
          <a:noFill/>
        </p:spPr>
        <p:txBody>
          <a:bodyPr wrap="none" rtlCol="0">
            <a:spAutoFit/>
          </a:bodyPr>
          <a:lstStyle/>
          <a:p>
            <a:pPr algn="l"/>
            <a:r>
              <a:rPr lang="en-US" sz="2000" b="1" spc="0" baseline="0">
                <a:ln/>
                <a:solidFill>
                  <a:srgbClr val="231F20"/>
                </a:solidFill>
                <a:latin typeface="Arial" panose="020B0604020202020204" pitchFamily="34" charset="0"/>
                <a:ea typeface="Roboto"/>
                <a:cs typeface="Arial" panose="020B0604020202020204" pitchFamily="34" charset="0"/>
                <a:sym typeface="Roboto"/>
                <a:rtl val="0"/>
              </a:rPr>
              <a:t>QRX008</a:t>
            </a:r>
          </a:p>
        </p:txBody>
      </p:sp>
      <p:sp>
        <p:nvSpPr>
          <p:cNvPr id="20" name="TextBox 19">
            <a:extLst>
              <a:ext uri="{FF2B5EF4-FFF2-40B4-BE49-F238E27FC236}">
                <a16:creationId xmlns:a16="http://schemas.microsoft.com/office/drawing/2014/main" id="{E35D2219-FF44-65A0-2882-AD0CF10E52E6}"/>
              </a:ext>
            </a:extLst>
          </p:cNvPr>
          <p:cNvSpPr txBox="1"/>
          <p:nvPr/>
        </p:nvSpPr>
        <p:spPr>
          <a:xfrm>
            <a:off x="888940" y="4556419"/>
            <a:ext cx="1168910" cy="400110"/>
          </a:xfrm>
          <a:prstGeom prst="rect">
            <a:avLst/>
          </a:prstGeom>
          <a:noFill/>
        </p:spPr>
        <p:txBody>
          <a:bodyPr wrap="none" rtlCol="0">
            <a:spAutoFit/>
          </a:bodyPr>
          <a:lstStyle/>
          <a:p>
            <a:pPr algn="l"/>
            <a:r>
              <a:rPr lang="en-US" sz="2000" b="1" spc="0" baseline="0">
                <a:ln/>
                <a:solidFill>
                  <a:srgbClr val="231F20"/>
                </a:solidFill>
                <a:latin typeface="Arial" panose="020B0604020202020204" pitchFamily="34" charset="0"/>
                <a:ea typeface="Roboto"/>
                <a:cs typeface="Arial" panose="020B0604020202020204" pitchFamily="34" charset="0"/>
                <a:sym typeface="Roboto"/>
                <a:rtl val="0"/>
              </a:rPr>
              <a:t>QRX007</a:t>
            </a:r>
          </a:p>
        </p:txBody>
      </p:sp>
      <p:sp>
        <p:nvSpPr>
          <p:cNvPr id="21" name="TextBox 20">
            <a:extLst>
              <a:ext uri="{FF2B5EF4-FFF2-40B4-BE49-F238E27FC236}">
                <a16:creationId xmlns:a16="http://schemas.microsoft.com/office/drawing/2014/main" id="{E0831F62-FCC8-2F92-00EF-702A80672242}"/>
              </a:ext>
            </a:extLst>
          </p:cNvPr>
          <p:cNvSpPr txBox="1"/>
          <p:nvPr/>
        </p:nvSpPr>
        <p:spPr>
          <a:xfrm>
            <a:off x="888940" y="5121486"/>
            <a:ext cx="1168910" cy="400110"/>
          </a:xfrm>
          <a:prstGeom prst="rect">
            <a:avLst/>
          </a:prstGeom>
          <a:noFill/>
        </p:spPr>
        <p:txBody>
          <a:bodyPr wrap="none" rtlCol="0">
            <a:spAutoFit/>
          </a:bodyPr>
          <a:lstStyle/>
          <a:p>
            <a:pPr algn="l"/>
            <a:r>
              <a:rPr lang="en-US" sz="2000" b="1" spc="0" baseline="0">
                <a:ln/>
                <a:solidFill>
                  <a:srgbClr val="231F20"/>
                </a:solidFill>
                <a:latin typeface="Arial" panose="020B0604020202020204" pitchFamily="34" charset="0"/>
                <a:ea typeface="Roboto"/>
                <a:cs typeface="Arial" panose="020B0604020202020204" pitchFamily="34" charset="0"/>
                <a:sym typeface="Roboto"/>
                <a:rtl val="0"/>
              </a:rPr>
              <a:t>QRX004</a:t>
            </a:r>
          </a:p>
        </p:txBody>
      </p:sp>
      <p:grpSp>
        <p:nvGrpSpPr>
          <p:cNvPr id="22" name="Graphic 5">
            <a:extLst>
              <a:ext uri="{FF2B5EF4-FFF2-40B4-BE49-F238E27FC236}">
                <a16:creationId xmlns:a16="http://schemas.microsoft.com/office/drawing/2014/main" id="{AE1417A4-DA81-E144-0789-16314965FF7C}"/>
              </a:ext>
            </a:extLst>
          </p:cNvPr>
          <p:cNvGrpSpPr/>
          <p:nvPr/>
        </p:nvGrpSpPr>
        <p:grpSpPr>
          <a:xfrm>
            <a:off x="2794325" y="2010409"/>
            <a:ext cx="7425414" cy="3565736"/>
            <a:chOff x="2794325" y="2010409"/>
            <a:chExt cx="7425414" cy="3565736"/>
          </a:xfrm>
        </p:grpSpPr>
        <p:sp>
          <p:nvSpPr>
            <p:cNvPr id="23" name="Freeform 22">
              <a:extLst>
                <a:ext uri="{FF2B5EF4-FFF2-40B4-BE49-F238E27FC236}">
                  <a16:creationId xmlns:a16="http://schemas.microsoft.com/office/drawing/2014/main" id="{F84DA96F-6313-E31F-0E41-CA7A499B08EA}"/>
                </a:ext>
              </a:extLst>
            </p:cNvPr>
            <p:cNvSpPr/>
            <p:nvPr/>
          </p:nvSpPr>
          <p:spPr>
            <a:xfrm>
              <a:off x="2794325" y="2010409"/>
              <a:ext cx="10682" cy="3565736"/>
            </a:xfrm>
            <a:custGeom>
              <a:avLst/>
              <a:gdLst>
                <a:gd name="connsiteX0" fmla="*/ 0 w 10682"/>
                <a:gd name="connsiteY0" fmla="*/ 0 h 3565736"/>
                <a:gd name="connsiteX1" fmla="*/ 0 w 10682"/>
                <a:gd name="connsiteY1" fmla="*/ 3565737 h 3565736"/>
              </a:gdLst>
              <a:ahLst/>
              <a:cxnLst>
                <a:cxn ang="0">
                  <a:pos x="connsiteX0" y="connsiteY0"/>
                </a:cxn>
                <a:cxn ang="0">
                  <a:pos x="connsiteX1" y="connsiteY1"/>
                </a:cxn>
              </a:cxnLst>
              <a:rect l="l" t="t" r="r" b="b"/>
              <a:pathLst>
                <a:path w="10682" h="3565736">
                  <a:moveTo>
                    <a:pt x="0" y="0"/>
                  </a:moveTo>
                  <a:lnTo>
                    <a:pt x="0" y="3565737"/>
                  </a:lnTo>
                </a:path>
              </a:pathLst>
            </a:custGeom>
            <a:ln w="10141" cap="flat">
              <a:solidFill>
                <a:srgbClr val="EFF0F0"/>
              </a:solid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565AB7F-326C-E354-F1EC-A59C21277EFC}"/>
                </a:ext>
              </a:extLst>
            </p:cNvPr>
            <p:cNvSpPr/>
            <p:nvPr/>
          </p:nvSpPr>
          <p:spPr>
            <a:xfrm>
              <a:off x="5611009" y="2010409"/>
              <a:ext cx="10682" cy="3565736"/>
            </a:xfrm>
            <a:custGeom>
              <a:avLst/>
              <a:gdLst>
                <a:gd name="connsiteX0" fmla="*/ 0 w 10682"/>
                <a:gd name="connsiteY0" fmla="*/ 0 h 3565736"/>
                <a:gd name="connsiteX1" fmla="*/ 0 w 10682"/>
                <a:gd name="connsiteY1" fmla="*/ 3565737 h 3565736"/>
              </a:gdLst>
              <a:ahLst/>
              <a:cxnLst>
                <a:cxn ang="0">
                  <a:pos x="connsiteX0" y="connsiteY0"/>
                </a:cxn>
                <a:cxn ang="0">
                  <a:pos x="connsiteX1" y="connsiteY1"/>
                </a:cxn>
              </a:cxnLst>
              <a:rect l="l" t="t" r="r" b="b"/>
              <a:pathLst>
                <a:path w="10682" h="3565736">
                  <a:moveTo>
                    <a:pt x="0" y="0"/>
                  </a:moveTo>
                  <a:lnTo>
                    <a:pt x="0" y="3565737"/>
                  </a:lnTo>
                </a:path>
              </a:pathLst>
            </a:custGeom>
            <a:ln w="10141" cap="flat">
              <a:solidFill>
                <a:srgbClr val="EFF0F0"/>
              </a:solid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B02D8E2-843D-5902-347D-2AC6295429A3}"/>
                </a:ext>
              </a:extLst>
            </p:cNvPr>
            <p:cNvSpPr/>
            <p:nvPr/>
          </p:nvSpPr>
          <p:spPr>
            <a:xfrm>
              <a:off x="6763191" y="2010409"/>
              <a:ext cx="10682" cy="3565736"/>
            </a:xfrm>
            <a:custGeom>
              <a:avLst/>
              <a:gdLst>
                <a:gd name="connsiteX0" fmla="*/ 0 w 10682"/>
                <a:gd name="connsiteY0" fmla="*/ 0 h 3565736"/>
                <a:gd name="connsiteX1" fmla="*/ 0 w 10682"/>
                <a:gd name="connsiteY1" fmla="*/ 3565737 h 3565736"/>
              </a:gdLst>
              <a:ahLst/>
              <a:cxnLst>
                <a:cxn ang="0">
                  <a:pos x="connsiteX0" y="connsiteY0"/>
                </a:cxn>
                <a:cxn ang="0">
                  <a:pos x="connsiteX1" y="connsiteY1"/>
                </a:cxn>
              </a:cxnLst>
              <a:rect l="l" t="t" r="r" b="b"/>
              <a:pathLst>
                <a:path w="10682" h="3565736">
                  <a:moveTo>
                    <a:pt x="0" y="0"/>
                  </a:moveTo>
                  <a:lnTo>
                    <a:pt x="0" y="3565737"/>
                  </a:lnTo>
                </a:path>
              </a:pathLst>
            </a:custGeom>
            <a:ln w="10141" cap="flat">
              <a:solidFill>
                <a:srgbClr val="EFF0F0"/>
              </a:solid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4B1B6AC-BF3C-06DE-ABAA-7823229826F6}"/>
                </a:ext>
              </a:extLst>
            </p:cNvPr>
            <p:cNvSpPr/>
            <p:nvPr/>
          </p:nvSpPr>
          <p:spPr>
            <a:xfrm>
              <a:off x="7915374" y="2010409"/>
              <a:ext cx="10682" cy="3565736"/>
            </a:xfrm>
            <a:custGeom>
              <a:avLst/>
              <a:gdLst>
                <a:gd name="connsiteX0" fmla="*/ 0 w 10682"/>
                <a:gd name="connsiteY0" fmla="*/ 0 h 3565736"/>
                <a:gd name="connsiteX1" fmla="*/ 0 w 10682"/>
                <a:gd name="connsiteY1" fmla="*/ 3565737 h 3565736"/>
              </a:gdLst>
              <a:ahLst/>
              <a:cxnLst>
                <a:cxn ang="0">
                  <a:pos x="connsiteX0" y="connsiteY0"/>
                </a:cxn>
                <a:cxn ang="0">
                  <a:pos x="connsiteX1" y="connsiteY1"/>
                </a:cxn>
              </a:cxnLst>
              <a:rect l="l" t="t" r="r" b="b"/>
              <a:pathLst>
                <a:path w="10682" h="3565736">
                  <a:moveTo>
                    <a:pt x="0" y="0"/>
                  </a:moveTo>
                  <a:lnTo>
                    <a:pt x="0" y="3565737"/>
                  </a:lnTo>
                </a:path>
              </a:pathLst>
            </a:custGeom>
            <a:ln w="10141" cap="flat">
              <a:solidFill>
                <a:srgbClr val="EFF0F0"/>
              </a:solid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D50384F-0E79-4556-4F86-9E27D18E608A}"/>
                </a:ext>
              </a:extLst>
            </p:cNvPr>
            <p:cNvSpPr/>
            <p:nvPr/>
          </p:nvSpPr>
          <p:spPr>
            <a:xfrm>
              <a:off x="9067556" y="2010409"/>
              <a:ext cx="10682" cy="3565736"/>
            </a:xfrm>
            <a:custGeom>
              <a:avLst/>
              <a:gdLst>
                <a:gd name="connsiteX0" fmla="*/ 0 w 10682"/>
                <a:gd name="connsiteY0" fmla="*/ 0 h 3565736"/>
                <a:gd name="connsiteX1" fmla="*/ 0 w 10682"/>
                <a:gd name="connsiteY1" fmla="*/ 3565737 h 3565736"/>
              </a:gdLst>
              <a:ahLst/>
              <a:cxnLst>
                <a:cxn ang="0">
                  <a:pos x="connsiteX0" y="connsiteY0"/>
                </a:cxn>
                <a:cxn ang="0">
                  <a:pos x="connsiteX1" y="connsiteY1"/>
                </a:cxn>
              </a:cxnLst>
              <a:rect l="l" t="t" r="r" b="b"/>
              <a:pathLst>
                <a:path w="10682" h="3565736">
                  <a:moveTo>
                    <a:pt x="0" y="0"/>
                  </a:moveTo>
                  <a:lnTo>
                    <a:pt x="0" y="3565737"/>
                  </a:lnTo>
                </a:path>
              </a:pathLst>
            </a:custGeom>
            <a:ln w="10141" cap="flat">
              <a:solidFill>
                <a:srgbClr val="EFF0F0"/>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75DBCF6-952F-7E25-5FDB-6C2C32FCFB07}"/>
                </a:ext>
              </a:extLst>
            </p:cNvPr>
            <p:cNvSpPr/>
            <p:nvPr/>
          </p:nvSpPr>
          <p:spPr>
            <a:xfrm>
              <a:off x="10219739" y="2010409"/>
              <a:ext cx="10682" cy="3565736"/>
            </a:xfrm>
            <a:custGeom>
              <a:avLst/>
              <a:gdLst>
                <a:gd name="connsiteX0" fmla="*/ 0 w 10682"/>
                <a:gd name="connsiteY0" fmla="*/ 0 h 3565736"/>
                <a:gd name="connsiteX1" fmla="*/ 0 w 10682"/>
                <a:gd name="connsiteY1" fmla="*/ 3565737 h 3565736"/>
              </a:gdLst>
              <a:ahLst/>
              <a:cxnLst>
                <a:cxn ang="0">
                  <a:pos x="connsiteX0" y="connsiteY0"/>
                </a:cxn>
                <a:cxn ang="0">
                  <a:pos x="connsiteX1" y="connsiteY1"/>
                </a:cxn>
              </a:cxnLst>
              <a:rect l="l" t="t" r="r" b="b"/>
              <a:pathLst>
                <a:path w="10682" h="3565736">
                  <a:moveTo>
                    <a:pt x="0" y="0"/>
                  </a:moveTo>
                  <a:lnTo>
                    <a:pt x="0" y="3565737"/>
                  </a:lnTo>
                </a:path>
              </a:pathLst>
            </a:custGeom>
            <a:ln w="10141" cap="flat">
              <a:solidFill>
                <a:srgbClr val="EFF0F0"/>
              </a:solidFill>
              <a:prstDash val="solid"/>
              <a:miter/>
            </a:ln>
          </p:spPr>
          <p:txBody>
            <a:bodyPr rtlCol="0" anchor="ctr"/>
            <a:lstStyle/>
            <a:p>
              <a:endParaRPr lang="en-US"/>
            </a:p>
          </p:txBody>
        </p:sp>
      </p:grpSp>
      <p:grpSp>
        <p:nvGrpSpPr>
          <p:cNvPr id="29" name="Graphic 5">
            <a:extLst>
              <a:ext uri="{FF2B5EF4-FFF2-40B4-BE49-F238E27FC236}">
                <a16:creationId xmlns:a16="http://schemas.microsoft.com/office/drawing/2014/main" id="{212BDB11-E11D-A8DD-CB7C-40419BAB2D70}"/>
              </a:ext>
            </a:extLst>
          </p:cNvPr>
          <p:cNvGrpSpPr/>
          <p:nvPr/>
        </p:nvGrpSpPr>
        <p:grpSpPr>
          <a:xfrm>
            <a:off x="2794325" y="1464765"/>
            <a:ext cx="7425414" cy="366252"/>
            <a:chOff x="2794325" y="1464765"/>
            <a:chExt cx="7425414" cy="366252"/>
          </a:xfrm>
        </p:grpSpPr>
        <p:sp>
          <p:nvSpPr>
            <p:cNvPr id="30" name="Freeform 29">
              <a:extLst>
                <a:ext uri="{FF2B5EF4-FFF2-40B4-BE49-F238E27FC236}">
                  <a16:creationId xmlns:a16="http://schemas.microsoft.com/office/drawing/2014/main" id="{C63B9114-4956-9CCF-EC43-F2930E73C09E}"/>
                </a:ext>
              </a:extLst>
            </p:cNvPr>
            <p:cNvSpPr/>
            <p:nvPr/>
          </p:nvSpPr>
          <p:spPr>
            <a:xfrm>
              <a:off x="2794325" y="1464765"/>
              <a:ext cx="10682" cy="366252"/>
            </a:xfrm>
            <a:custGeom>
              <a:avLst/>
              <a:gdLst>
                <a:gd name="connsiteX0" fmla="*/ 0 w 10682"/>
                <a:gd name="connsiteY0" fmla="*/ 0 h 366252"/>
                <a:gd name="connsiteX1" fmla="*/ 0 w 10682"/>
                <a:gd name="connsiteY1" fmla="*/ 366253 h 366252"/>
              </a:gdLst>
              <a:ahLst/>
              <a:cxnLst>
                <a:cxn ang="0">
                  <a:pos x="connsiteX0" y="connsiteY0"/>
                </a:cxn>
                <a:cxn ang="0">
                  <a:pos x="connsiteX1" y="connsiteY1"/>
                </a:cxn>
              </a:cxnLst>
              <a:rect l="l" t="t" r="r" b="b"/>
              <a:pathLst>
                <a:path w="10682" h="366252">
                  <a:moveTo>
                    <a:pt x="0" y="0"/>
                  </a:moveTo>
                  <a:lnTo>
                    <a:pt x="0" y="366253"/>
                  </a:lnTo>
                </a:path>
              </a:pathLst>
            </a:custGeom>
            <a:ln w="10141" cap="flat">
              <a:solidFill>
                <a:srgbClr val="75DFF1"/>
              </a:solid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CE85A61-643E-341C-60D7-4CAC779DAE3C}"/>
                </a:ext>
              </a:extLst>
            </p:cNvPr>
            <p:cNvSpPr/>
            <p:nvPr/>
          </p:nvSpPr>
          <p:spPr>
            <a:xfrm>
              <a:off x="5611009" y="1464765"/>
              <a:ext cx="10682" cy="366252"/>
            </a:xfrm>
            <a:custGeom>
              <a:avLst/>
              <a:gdLst>
                <a:gd name="connsiteX0" fmla="*/ 0 w 10682"/>
                <a:gd name="connsiteY0" fmla="*/ 0 h 366252"/>
                <a:gd name="connsiteX1" fmla="*/ 0 w 10682"/>
                <a:gd name="connsiteY1" fmla="*/ 366253 h 366252"/>
              </a:gdLst>
              <a:ahLst/>
              <a:cxnLst>
                <a:cxn ang="0">
                  <a:pos x="connsiteX0" y="connsiteY0"/>
                </a:cxn>
                <a:cxn ang="0">
                  <a:pos x="connsiteX1" y="connsiteY1"/>
                </a:cxn>
              </a:cxnLst>
              <a:rect l="l" t="t" r="r" b="b"/>
              <a:pathLst>
                <a:path w="10682" h="366252">
                  <a:moveTo>
                    <a:pt x="0" y="0"/>
                  </a:moveTo>
                  <a:lnTo>
                    <a:pt x="0" y="366253"/>
                  </a:lnTo>
                </a:path>
              </a:pathLst>
            </a:custGeom>
            <a:ln w="10141" cap="flat">
              <a:solidFill>
                <a:srgbClr val="75DFF1"/>
              </a:solid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6D913CF-2EC1-72B8-6321-900F3D0E01C3}"/>
                </a:ext>
              </a:extLst>
            </p:cNvPr>
            <p:cNvSpPr/>
            <p:nvPr/>
          </p:nvSpPr>
          <p:spPr>
            <a:xfrm>
              <a:off x="6763191" y="1464765"/>
              <a:ext cx="10682" cy="366252"/>
            </a:xfrm>
            <a:custGeom>
              <a:avLst/>
              <a:gdLst>
                <a:gd name="connsiteX0" fmla="*/ 0 w 10682"/>
                <a:gd name="connsiteY0" fmla="*/ 0 h 366252"/>
                <a:gd name="connsiteX1" fmla="*/ 0 w 10682"/>
                <a:gd name="connsiteY1" fmla="*/ 366253 h 366252"/>
              </a:gdLst>
              <a:ahLst/>
              <a:cxnLst>
                <a:cxn ang="0">
                  <a:pos x="connsiteX0" y="connsiteY0"/>
                </a:cxn>
                <a:cxn ang="0">
                  <a:pos x="connsiteX1" y="connsiteY1"/>
                </a:cxn>
              </a:cxnLst>
              <a:rect l="l" t="t" r="r" b="b"/>
              <a:pathLst>
                <a:path w="10682" h="366252">
                  <a:moveTo>
                    <a:pt x="0" y="0"/>
                  </a:moveTo>
                  <a:lnTo>
                    <a:pt x="0" y="366253"/>
                  </a:lnTo>
                </a:path>
              </a:pathLst>
            </a:custGeom>
            <a:ln w="10141" cap="flat">
              <a:solidFill>
                <a:srgbClr val="75DFF1"/>
              </a:solid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ECD8CDA-3DCC-9B24-4DB9-0E29BF02EBDC}"/>
                </a:ext>
              </a:extLst>
            </p:cNvPr>
            <p:cNvSpPr/>
            <p:nvPr/>
          </p:nvSpPr>
          <p:spPr>
            <a:xfrm>
              <a:off x="7915374" y="1464765"/>
              <a:ext cx="10682" cy="366252"/>
            </a:xfrm>
            <a:custGeom>
              <a:avLst/>
              <a:gdLst>
                <a:gd name="connsiteX0" fmla="*/ 0 w 10682"/>
                <a:gd name="connsiteY0" fmla="*/ 0 h 366252"/>
                <a:gd name="connsiteX1" fmla="*/ 0 w 10682"/>
                <a:gd name="connsiteY1" fmla="*/ 366253 h 366252"/>
              </a:gdLst>
              <a:ahLst/>
              <a:cxnLst>
                <a:cxn ang="0">
                  <a:pos x="connsiteX0" y="connsiteY0"/>
                </a:cxn>
                <a:cxn ang="0">
                  <a:pos x="connsiteX1" y="connsiteY1"/>
                </a:cxn>
              </a:cxnLst>
              <a:rect l="l" t="t" r="r" b="b"/>
              <a:pathLst>
                <a:path w="10682" h="366252">
                  <a:moveTo>
                    <a:pt x="0" y="0"/>
                  </a:moveTo>
                  <a:lnTo>
                    <a:pt x="0" y="366253"/>
                  </a:lnTo>
                </a:path>
              </a:pathLst>
            </a:custGeom>
            <a:ln w="10141" cap="flat">
              <a:solidFill>
                <a:srgbClr val="75DFF1"/>
              </a:solid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24B3E3D-2BDB-3013-DDB2-88F584983A04}"/>
                </a:ext>
              </a:extLst>
            </p:cNvPr>
            <p:cNvSpPr/>
            <p:nvPr/>
          </p:nvSpPr>
          <p:spPr>
            <a:xfrm>
              <a:off x="9067556" y="1464765"/>
              <a:ext cx="10682" cy="366252"/>
            </a:xfrm>
            <a:custGeom>
              <a:avLst/>
              <a:gdLst>
                <a:gd name="connsiteX0" fmla="*/ 0 w 10682"/>
                <a:gd name="connsiteY0" fmla="*/ 0 h 366252"/>
                <a:gd name="connsiteX1" fmla="*/ 0 w 10682"/>
                <a:gd name="connsiteY1" fmla="*/ 366253 h 366252"/>
              </a:gdLst>
              <a:ahLst/>
              <a:cxnLst>
                <a:cxn ang="0">
                  <a:pos x="connsiteX0" y="connsiteY0"/>
                </a:cxn>
                <a:cxn ang="0">
                  <a:pos x="connsiteX1" y="connsiteY1"/>
                </a:cxn>
              </a:cxnLst>
              <a:rect l="l" t="t" r="r" b="b"/>
              <a:pathLst>
                <a:path w="10682" h="366252">
                  <a:moveTo>
                    <a:pt x="0" y="0"/>
                  </a:moveTo>
                  <a:lnTo>
                    <a:pt x="0" y="366253"/>
                  </a:lnTo>
                </a:path>
              </a:pathLst>
            </a:custGeom>
            <a:ln w="10141" cap="flat">
              <a:solidFill>
                <a:srgbClr val="75DFF1"/>
              </a:solid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EA10EE-05D6-1DAF-1CB0-DE0D60572EF9}"/>
                </a:ext>
              </a:extLst>
            </p:cNvPr>
            <p:cNvSpPr/>
            <p:nvPr/>
          </p:nvSpPr>
          <p:spPr>
            <a:xfrm>
              <a:off x="10219739" y="1464765"/>
              <a:ext cx="10682" cy="366252"/>
            </a:xfrm>
            <a:custGeom>
              <a:avLst/>
              <a:gdLst>
                <a:gd name="connsiteX0" fmla="*/ 0 w 10682"/>
                <a:gd name="connsiteY0" fmla="*/ 0 h 366252"/>
                <a:gd name="connsiteX1" fmla="*/ 0 w 10682"/>
                <a:gd name="connsiteY1" fmla="*/ 366253 h 366252"/>
              </a:gdLst>
              <a:ahLst/>
              <a:cxnLst>
                <a:cxn ang="0">
                  <a:pos x="connsiteX0" y="connsiteY0"/>
                </a:cxn>
                <a:cxn ang="0">
                  <a:pos x="connsiteX1" y="connsiteY1"/>
                </a:cxn>
              </a:cxnLst>
              <a:rect l="l" t="t" r="r" b="b"/>
              <a:pathLst>
                <a:path w="10682" h="366252">
                  <a:moveTo>
                    <a:pt x="0" y="0"/>
                  </a:moveTo>
                  <a:lnTo>
                    <a:pt x="0" y="366253"/>
                  </a:lnTo>
                </a:path>
              </a:pathLst>
            </a:custGeom>
            <a:ln w="10141" cap="flat">
              <a:solidFill>
                <a:srgbClr val="75DFF1"/>
              </a:solidFill>
              <a:prstDash val="solid"/>
              <a:miter/>
            </a:ln>
          </p:spPr>
          <p:txBody>
            <a:bodyPr rtlCol="0" anchor="ctr"/>
            <a:lstStyle/>
            <a:p>
              <a:endParaRPr lang="en-US"/>
            </a:p>
          </p:txBody>
        </p:sp>
      </p:grpSp>
      <p:sp>
        <p:nvSpPr>
          <p:cNvPr id="44" name="TextBox 43">
            <a:extLst>
              <a:ext uri="{FF2B5EF4-FFF2-40B4-BE49-F238E27FC236}">
                <a16:creationId xmlns:a16="http://schemas.microsoft.com/office/drawing/2014/main" id="{D6A48E4A-D981-35BA-6619-3B270D9F00A2}"/>
              </a:ext>
            </a:extLst>
          </p:cNvPr>
          <p:cNvSpPr txBox="1"/>
          <p:nvPr/>
        </p:nvSpPr>
        <p:spPr>
          <a:xfrm>
            <a:off x="3016194" y="2261243"/>
            <a:ext cx="1835759" cy="307777"/>
          </a:xfrm>
          <a:prstGeom prst="rect">
            <a:avLst/>
          </a:prstGeom>
          <a:noFill/>
        </p:spPr>
        <p:txBody>
          <a:bodyPr wrap="none" rtlCol="0">
            <a:spAutoFit/>
          </a:bodyPr>
          <a:lstStyle/>
          <a:p>
            <a:pPr algn="l"/>
            <a:r>
              <a:rPr lang="en-US" sz="1400" spc="0" baseline="0" dirty="0">
                <a:ln/>
                <a:solidFill>
                  <a:srgbClr val="231F20"/>
                </a:solidFill>
                <a:latin typeface="Arial" panose="020B0604020202020204" pitchFamily="34" charset="0"/>
                <a:ea typeface="Roboto"/>
                <a:cs typeface="Arial" panose="020B0604020202020204" pitchFamily="34" charset="0"/>
                <a:sym typeface="Roboto"/>
                <a:rtl val="0"/>
              </a:rPr>
              <a:t>Netherton Syndrome</a:t>
            </a:r>
          </a:p>
        </p:txBody>
      </p:sp>
      <p:sp>
        <p:nvSpPr>
          <p:cNvPr id="45" name="TextBox 44">
            <a:extLst>
              <a:ext uri="{FF2B5EF4-FFF2-40B4-BE49-F238E27FC236}">
                <a16:creationId xmlns:a16="http://schemas.microsoft.com/office/drawing/2014/main" id="{05EA1E82-4A7D-7D3E-9604-86867AD58584}"/>
              </a:ext>
            </a:extLst>
          </p:cNvPr>
          <p:cNvSpPr txBox="1"/>
          <p:nvPr/>
        </p:nvSpPr>
        <p:spPr>
          <a:xfrm>
            <a:off x="3016194" y="2616196"/>
            <a:ext cx="2047355" cy="307777"/>
          </a:xfrm>
          <a:prstGeom prst="rect">
            <a:avLst/>
          </a:prstGeom>
          <a:noFill/>
        </p:spPr>
        <p:txBody>
          <a:bodyPr wrap="none" rtlCol="0">
            <a:spAutoFit/>
          </a:bodyPr>
          <a:lstStyle/>
          <a:p>
            <a:pPr algn="l"/>
            <a:r>
              <a:rPr lang="en-US" sz="1400" spc="0" baseline="0" dirty="0">
                <a:ln/>
                <a:solidFill>
                  <a:srgbClr val="231F20"/>
                </a:solidFill>
                <a:latin typeface="Arial" panose="020B0604020202020204" pitchFamily="34" charset="0"/>
                <a:ea typeface="Roboto"/>
                <a:cs typeface="Arial" panose="020B0604020202020204" pitchFamily="34" charset="0"/>
                <a:sym typeface="Roboto"/>
                <a:rtl val="0"/>
              </a:rPr>
              <a:t>Peeling Skin Syndrome</a:t>
            </a:r>
          </a:p>
        </p:txBody>
      </p:sp>
      <p:sp>
        <p:nvSpPr>
          <p:cNvPr id="46" name="TextBox 45">
            <a:extLst>
              <a:ext uri="{FF2B5EF4-FFF2-40B4-BE49-F238E27FC236}">
                <a16:creationId xmlns:a16="http://schemas.microsoft.com/office/drawing/2014/main" id="{5CB4E1E2-B567-2959-30FC-A126DB9776A8}"/>
              </a:ext>
            </a:extLst>
          </p:cNvPr>
          <p:cNvSpPr txBox="1"/>
          <p:nvPr/>
        </p:nvSpPr>
        <p:spPr>
          <a:xfrm>
            <a:off x="3016194" y="2962076"/>
            <a:ext cx="1439818" cy="307777"/>
          </a:xfrm>
          <a:prstGeom prst="rect">
            <a:avLst/>
          </a:prstGeom>
          <a:noFill/>
        </p:spPr>
        <p:txBody>
          <a:bodyPr wrap="none" rtlCol="0">
            <a:spAutoFit/>
          </a:bodyPr>
          <a:lstStyle/>
          <a:p>
            <a:pPr algn="l"/>
            <a:r>
              <a:rPr lang="en-US" sz="1400" spc="0" baseline="0" dirty="0">
                <a:ln/>
                <a:solidFill>
                  <a:srgbClr val="231F20"/>
                </a:solidFill>
                <a:latin typeface="Arial" panose="020B0604020202020204" pitchFamily="34" charset="0"/>
                <a:ea typeface="Roboto"/>
                <a:cs typeface="Arial" panose="020B0604020202020204" pitchFamily="34" charset="0"/>
                <a:sym typeface="Roboto"/>
                <a:rtl val="0"/>
              </a:rPr>
              <a:t>SAM Syndrome</a:t>
            </a:r>
          </a:p>
        </p:txBody>
      </p:sp>
      <p:sp>
        <p:nvSpPr>
          <p:cNvPr id="47" name="TextBox 46">
            <a:extLst>
              <a:ext uri="{FF2B5EF4-FFF2-40B4-BE49-F238E27FC236}">
                <a16:creationId xmlns:a16="http://schemas.microsoft.com/office/drawing/2014/main" id="{3E8C83A7-708B-3D35-683D-8EDB6F3E0D60}"/>
              </a:ext>
            </a:extLst>
          </p:cNvPr>
          <p:cNvSpPr txBox="1"/>
          <p:nvPr/>
        </p:nvSpPr>
        <p:spPr>
          <a:xfrm>
            <a:off x="3016194" y="3311498"/>
            <a:ext cx="2323072" cy="307777"/>
          </a:xfrm>
          <a:prstGeom prst="rect">
            <a:avLst/>
          </a:prstGeom>
          <a:noFill/>
        </p:spPr>
        <p:txBody>
          <a:bodyPr wrap="none" rtlCol="0">
            <a:spAutoFit/>
          </a:bodyPr>
          <a:lstStyle/>
          <a:p>
            <a:pPr algn="l"/>
            <a:r>
              <a:rPr lang="en-US" sz="1400" spc="0" baseline="0" dirty="0">
                <a:ln/>
                <a:solidFill>
                  <a:srgbClr val="231F20"/>
                </a:solidFill>
                <a:latin typeface="Arial" panose="020B0604020202020204" pitchFamily="34" charset="0"/>
                <a:ea typeface="Roboto"/>
                <a:cs typeface="Arial" panose="020B0604020202020204" pitchFamily="34" charset="0"/>
                <a:sym typeface="Roboto"/>
                <a:rtl val="0"/>
              </a:rPr>
              <a:t>Palmoplantar Keratoderma</a:t>
            </a:r>
          </a:p>
        </p:txBody>
      </p:sp>
      <p:sp>
        <p:nvSpPr>
          <p:cNvPr id="48" name="TextBox 47">
            <a:extLst>
              <a:ext uri="{FF2B5EF4-FFF2-40B4-BE49-F238E27FC236}">
                <a16:creationId xmlns:a16="http://schemas.microsoft.com/office/drawing/2014/main" id="{8B301E60-B194-B0D5-5B72-A5A5103F417E}"/>
              </a:ext>
            </a:extLst>
          </p:cNvPr>
          <p:cNvSpPr txBox="1"/>
          <p:nvPr/>
        </p:nvSpPr>
        <p:spPr>
          <a:xfrm>
            <a:off x="3016194" y="4036814"/>
            <a:ext cx="1199367" cy="307777"/>
          </a:xfrm>
          <a:prstGeom prst="rect">
            <a:avLst/>
          </a:prstGeom>
          <a:noFill/>
        </p:spPr>
        <p:txBody>
          <a:bodyPr wrap="none" rtlCol="0">
            <a:spAutoFit/>
          </a:bodyPr>
          <a:lstStyle/>
          <a:p>
            <a:pPr algn="l"/>
            <a:r>
              <a:rPr lang="en-US" sz="1400" spc="0" baseline="0" dirty="0">
                <a:ln/>
                <a:solidFill>
                  <a:srgbClr val="231F20"/>
                </a:solidFill>
                <a:latin typeface="Arial" panose="020B0604020202020204" pitchFamily="34" charset="0"/>
                <a:ea typeface="Roboto"/>
                <a:cs typeface="Arial" panose="020B0604020202020204" pitchFamily="34" charset="0"/>
                <a:sym typeface="Roboto"/>
                <a:rtl val="0"/>
              </a:rPr>
              <a:t>Scleroderma</a:t>
            </a:r>
          </a:p>
        </p:txBody>
      </p:sp>
      <p:sp>
        <p:nvSpPr>
          <p:cNvPr id="49" name="TextBox 48">
            <a:extLst>
              <a:ext uri="{FF2B5EF4-FFF2-40B4-BE49-F238E27FC236}">
                <a16:creationId xmlns:a16="http://schemas.microsoft.com/office/drawing/2014/main" id="{E1B97333-182C-38C3-61CC-498C0F09E437}"/>
              </a:ext>
            </a:extLst>
          </p:cNvPr>
          <p:cNvSpPr txBox="1"/>
          <p:nvPr/>
        </p:nvSpPr>
        <p:spPr>
          <a:xfrm>
            <a:off x="3016194" y="4585340"/>
            <a:ext cx="1835759" cy="307777"/>
          </a:xfrm>
          <a:prstGeom prst="rect">
            <a:avLst/>
          </a:prstGeom>
          <a:noFill/>
        </p:spPr>
        <p:txBody>
          <a:bodyPr wrap="none" rtlCol="0">
            <a:spAutoFit/>
          </a:bodyPr>
          <a:lstStyle/>
          <a:p>
            <a:pPr algn="l"/>
            <a:r>
              <a:rPr lang="en-US" sz="1400" spc="0" baseline="0" dirty="0">
                <a:ln/>
                <a:solidFill>
                  <a:srgbClr val="231F20"/>
                </a:solidFill>
                <a:latin typeface="Arial" panose="020B0604020202020204" pitchFamily="34" charset="0"/>
                <a:ea typeface="Roboto"/>
                <a:cs typeface="Arial" panose="020B0604020202020204" pitchFamily="34" charset="0"/>
                <a:sym typeface="Roboto"/>
                <a:rtl val="0"/>
              </a:rPr>
              <a:t>Netherton Syndrome</a:t>
            </a:r>
          </a:p>
        </p:txBody>
      </p:sp>
      <p:sp>
        <p:nvSpPr>
          <p:cNvPr id="50" name="TextBox 49">
            <a:extLst>
              <a:ext uri="{FF2B5EF4-FFF2-40B4-BE49-F238E27FC236}">
                <a16:creationId xmlns:a16="http://schemas.microsoft.com/office/drawing/2014/main" id="{AF3A66FF-13E2-F2F6-6369-1038DB498847}"/>
              </a:ext>
            </a:extLst>
          </p:cNvPr>
          <p:cNvSpPr txBox="1"/>
          <p:nvPr/>
        </p:nvSpPr>
        <p:spPr>
          <a:xfrm>
            <a:off x="3016194" y="5150300"/>
            <a:ext cx="1938351" cy="307777"/>
          </a:xfrm>
          <a:prstGeom prst="rect">
            <a:avLst/>
          </a:prstGeom>
          <a:noFill/>
        </p:spPr>
        <p:txBody>
          <a:bodyPr wrap="none" rtlCol="0">
            <a:spAutoFit/>
          </a:bodyPr>
          <a:lstStyle/>
          <a:p>
            <a:pPr algn="l"/>
            <a:r>
              <a:rPr lang="en-US" sz="1400" spc="0" baseline="0" dirty="0">
                <a:ln/>
                <a:solidFill>
                  <a:srgbClr val="231F20"/>
                </a:solidFill>
                <a:latin typeface="Arial" panose="020B0604020202020204" pitchFamily="34" charset="0"/>
                <a:ea typeface="Roboto"/>
                <a:cs typeface="Arial" panose="020B0604020202020204" pitchFamily="34" charset="0"/>
                <a:sym typeface="Roboto"/>
                <a:rtl val="0"/>
              </a:rPr>
              <a:t>Epidermolysis Bullosa</a:t>
            </a:r>
          </a:p>
        </p:txBody>
      </p:sp>
      <p:sp>
        <p:nvSpPr>
          <p:cNvPr id="51" name="Freeform 50">
            <a:extLst>
              <a:ext uri="{FF2B5EF4-FFF2-40B4-BE49-F238E27FC236}">
                <a16:creationId xmlns:a16="http://schemas.microsoft.com/office/drawing/2014/main" id="{E7A10F8A-FCDA-825A-D593-599409824975}"/>
              </a:ext>
            </a:extLst>
          </p:cNvPr>
          <p:cNvSpPr/>
          <p:nvPr/>
        </p:nvSpPr>
        <p:spPr>
          <a:xfrm>
            <a:off x="2966415" y="2383757"/>
            <a:ext cx="62811" cy="62749"/>
          </a:xfrm>
          <a:custGeom>
            <a:avLst/>
            <a:gdLst>
              <a:gd name="connsiteX0" fmla="*/ 62811 w 62811"/>
              <a:gd name="connsiteY0" fmla="*/ 31375 h 62749"/>
              <a:gd name="connsiteX1" fmla="*/ 31406 w 62811"/>
              <a:gd name="connsiteY1" fmla="*/ 62750 h 62749"/>
              <a:gd name="connsiteX2" fmla="*/ 0 w 62811"/>
              <a:gd name="connsiteY2" fmla="*/ 31375 h 62749"/>
              <a:gd name="connsiteX3" fmla="*/ 31406 w 62811"/>
              <a:gd name="connsiteY3" fmla="*/ 0 h 62749"/>
              <a:gd name="connsiteX4" fmla="*/ 62811 w 62811"/>
              <a:gd name="connsiteY4" fmla="*/ 31375 h 6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11" h="62749">
                <a:moveTo>
                  <a:pt x="62811" y="31375"/>
                </a:moveTo>
                <a:cubicBezTo>
                  <a:pt x="62811" y="48703"/>
                  <a:pt x="48751" y="62750"/>
                  <a:pt x="31406" y="62750"/>
                </a:cubicBezTo>
                <a:cubicBezTo>
                  <a:pt x="14061" y="62750"/>
                  <a:pt x="0" y="48703"/>
                  <a:pt x="0" y="31375"/>
                </a:cubicBezTo>
                <a:cubicBezTo>
                  <a:pt x="0" y="14047"/>
                  <a:pt x="14061" y="0"/>
                  <a:pt x="31406" y="0"/>
                </a:cubicBezTo>
                <a:cubicBezTo>
                  <a:pt x="48751" y="0"/>
                  <a:pt x="62811" y="14047"/>
                  <a:pt x="62811" y="31375"/>
                </a:cubicBezTo>
                <a:close/>
              </a:path>
            </a:pathLst>
          </a:custGeom>
          <a:solidFill>
            <a:srgbClr val="75DFF1"/>
          </a:solidFill>
          <a:ln w="1067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56D5895-0733-944E-AE81-89C86B1D1D38}"/>
              </a:ext>
            </a:extLst>
          </p:cNvPr>
          <p:cNvSpPr/>
          <p:nvPr/>
        </p:nvSpPr>
        <p:spPr>
          <a:xfrm>
            <a:off x="2966415" y="2738710"/>
            <a:ext cx="62811" cy="62749"/>
          </a:xfrm>
          <a:custGeom>
            <a:avLst/>
            <a:gdLst>
              <a:gd name="connsiteX0" fmla="*/ 62811 w 62811"/>
              <a:gd name="connsiteY0" fmla="*/ 31375 h 62749"/>
              <a:gd name="connsiteX1" fmla="*/ 31406 w 62811"/>
              <a:gd name="connsiteY1" fmla="*/ 62750 h 62749"/>
              <a:gd name="connsiteX2" fmla="*/ 0 w 62811"/>
              <a:gd name="connsiteY2" fmla="*/ 31375 h 62749"/>
              <a:gd name="connsiteX3" fmla="*/ 31406 w 62811"/>
              <a:gd name="connsiteY3" fmla="*/ 0 h 62749"/>
              <a:gd name="connsiteX4" fmla="*/ 62811 w 62811"/>
              <a:gd name="connsiteY4" fmla="*/ 31375 h 6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11" h="62749">
                <a:moveTo>
                  <a:pt x="62811" y="31375"/>
                </a:moveTo>
                <a:cubicBezTo>
                  <a:pt x="62811" y="48703"/>
                  <a:pt x="48751" y="62750"/>
                  <a:pt x="31406" y="62750"/>
                </a:cubicBezTo>
                <a:cubicBezTo>
                  <a:pt x="14061" y="62750"/>
                  <a:pt x="0" y="48703"/>
                  <a:pt x="0" y="31375"/>
                </a:cubicBezTo>
                <a:cubicBezTo>
                  <a:pt x="0" y="14047"/>
                  <a:pt x="14061" y="0"/>
                  <a:pt x="31406" y="0"/>
                </a:cubicBezTo>
                <a:cubicBezTo>
                  <a:pt x="48751" y="0"/>
                  <a:pt x="62811" y="14047"/>
                  <a:pt x="62811" y="31375"/>
                </a:cubicBezTo>
                <a:close/>
              </a:path>
            </a:pathLst>
          </a:custGeom>
          <a:solidFill>
            <a:srgbClr val="75DFF1"/>
          </a:solidFill>
          <a:ln w="1067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921BC45-E80C-62E3-557A-DF4CE11C4A22}"/>
              </a:ext>
            </a:extLst>
          </p:cNvPr>
          <p:cNvSpPr/>
          <p:nvPr/>
        </p:nvSpPr>
        <p:spPr>
          <a:xfrm>
            <a:off x="2966415" y="3084590"/>
            <a:ext cx="62811" cy="62749"/>
          </a:xfrm>
          <a:custGeom>
            <a:avLst/>
            <a:gdLst>
              <a:gd name="connsiteX0" fmla="*/ 62811 w 62811"/>
              <a:gd name="connsiteY0" fmla="*/ 31375 h 62749"/>
              <a:gd name="connsiteX1" fmla="*/ 31406 w 62811"/>
              <a:gd name="connsiteY1" fmla="*/ 62750 h 62749"/>
              <a:gd name="connsiteX2" fmla="*/ 0 w 62811"/>
              <a:gd name="connsiteY2" fmla="*/ 31375 h 62749"/>
              <a:gd name="connsiteX3" fmla="*/ 31406 w 62811"/>
              <a:gd name="connsiteY3" fmla="*/ 0 h 62749"/>
              <a:gd name="connsiteX4" fmla="*/ 62811 w 62811"/>
              <a:gd name="connsiteY4" fmla="*/ 31375 h 6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11" h="62749">
                <a:moveTo>
                  <a:pt x="62811" y="31375"/>
                </a:moveTo>
                <a:cubicBezTo>
                  <a:pt x="62811" y="48703"/>
                  <a:pt x="48751" y="62750"/>
                  <a:pt x="31406" y="62750"/>
                </a:cubicBezTo>
                <a:cubicBezTo>
                  <a:pt x="14061" y="62750"/>
                  <a:pt x="0" y="48703"/>
                  <a:pt x="0" y="31375"/>
                </a:cubicBezTo>
                <a:cubicBezTo>
                  <a:pt x="0" y="14047"/>
                  <a:pt x="14061" y="0"/>
                  <a:pt x="31406" y="0"/>
                </a:cubicBezTo>
                <a:cubicBezTo>
                  <a:pt x="48751" y="0"/>
                  <a:pt x="62811" y="14047"/>
                  <a:pt x="62811" y="31375"/>
                </a:cubicBezTo>
                <a:close/>
              </a:path>
            </a:pathLst>
          </a:custGeom>
          <a:solidFill>
            <a:srgbClr val="75DFF1"/>
          </a:solidFill>
          <a:ln w="1067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73FE188-5B28-0ADB-6EF0-7733D1663F2A}"/>
              </a:ext>
            </a:extLst>
          </p:cNvPr>
          <p:cNvSpPr/>
          <p:nvPr/>
        </p:nvSpPr>
        <p:spPr>
          <a:xfrm>
            <a:off x="2966415" y="3434012"/>
            <a:ext cx="62811" cy="62749"/>
          </a:xfrm>
          <a:custGeom>
            <a:avLst/>
            <a:gdLst>
              <a:gd name="connsiteX0" fmla="*/ 62811 w 62811"/>
              <a:gd name="connsiteY0" fmla="*/ 31375 h 62749"/>
              <a:gd name="connsiteX1" fmla="*/ 31406 w 62811"/>
              <a:gd name="connsiteY1" fmla="*/ 62750 h 62749"/>
              <a:gd name="connsiteX2" fmla="*/ 0 w 62811"/>
              <a:gd name="connsiteY2" fmla="*/ 31375 h 62749"/>
              <a:gd name="connsiteX3" fmla="*/ 31406 w 62811"/>
              <a:gd name="connsiteY3" fmla="*/ 0 h 62749"/>
              <a:gd name="connsiteX4" fmla="*/ 62811 w 62811"/>
              <a:gd name="connsiteY4" fmla="*/ 31375 h 6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11" h="62749">
                <a:moveTo>
                  <a:pt x="62811" y="31375"/>
                </a:moveTo>
                <a:cubicBezTo>
                  <a:pt x="62811" y="48703"/>
                  <a:pt x="48751" y="62750"/>
                  <a:pt x="31406" y="62750"/>
                </a:cubicBezTo>
                <a:cubicBezTo>
                  <a:pt x="14061" y="62750"/>
                  <a:pt x="0" y="48703"/>
                  <a:pt x="0" y="31375"/>
                </a:cubicBezTo>
                <a:cubicBezTo>
                  <a:pt x="0" y="14047"/>
                  <a:pt x="14061" y="0"/>
                  <a:pt x="31406" y="0"/>
                </a:cubicBezTo>
                <a:cubicBezTo>
                  <a:pt x="48751" y="0"/>
                  <a:pt x="62811" y="14047"/>
                  <a:pt x="62811" y="31375"/>
                </a:cubicBezTo>
                <a:close/>
              </a:path>
            </a:pathLst>
          </a:custGeom>
          <a:solidFill>
            <a:srgbClr val="75DFF1"/>
          </a:solidFill>
          <a:ln w="1067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B2CF8FC-1C20-4966-EAEA-2A47D9425DD9}"/>
              </a:ext>
            </a:extLst>
          </p:cNvPr>
          <p:cNvSpPr/>
          <p:nvPr/>
        </p:nvSpPr>
        <p:spPr>
          <a:xfrm>
            <a:off x="2966415" y="4159328"/>
            <a:ext cx="62811" cy="62749"/>
          </a:xfrm>
          <a:custGeom>
            <a:avLst/>
            <a:gdLst>
              <a:gd name="connsiteX0" fmla="*/ 62811 w 62811"/>
              <a:gd name="connsiteY0" fmla="*/ 31375 h 62749"/>
              <a:gd name="connsiteX1" fmla="*/ 31406 w 62811"/>
              <a:gd name="connsiteY1" fmla="*/ 62750 h 62749"/>
              <a:gd name="connsiteX2" fmla="*/ 0 w 62811"/>
              <a:gd name="connsiteY2" fmla="*/ 31375 h 62749"/>
              <a:gd name="connsiteX3" fmla="*/ 31406 w 62811"/>
              <a:gd name="connsiteY3" fmla="*/ 0 h 62749"/>
              <a:gd name="connsiteX4" fmla="*/ 62811 w 62811"/>
              <a:gd name="connsiteY4" fmla="*/ 31375 h 6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11" h="62749">
                <a:moveTo>
                  <a:pt x="62811" y="31375"/>
                </a:moveTo>
                <a:cubicBezTo>
                  <a:pt x="62811" y="48703"/>
                  <a:pt x="48751" y="62750"/>
                  <a:pt x="31406" y="62750"/>
                </a:cubicBezTo>
                <a:cubicBezTo>
                  <a:pt x="14061" y="62750"/>
                  <a:pt x="0" y="48703"/>
                  <a:pt x="0" y="31375"/>
                </a:cubicBezTo>
                <a:cubicBezTo>
                  <a:pt x="0" y="14047"/>
                  <a:pt x="14061" y="0"/>
                  <a:pt x="31406" y="0"/>
                </a:cubicBezTo>
                <a:cubicBezTo>
                  <a:pt x="48751" y="0"/>
                  <a:pt x="62811" y="14047"/>
                  <a:pt x="62811" y="31375"/>
                </a:cubicBezTo>
                <a:close/>
              </a:path>
            </a:pathLst>
          </a:custGeom>
          <a:solidFill>
            <a:srgbClr val="75DFF1"/>
          </a:solidFill>
          <a:ln w="1067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DA0B776-CCDD-A489-0902-E82742FE35FF}"/>
              </a:ext>
            </a:extLst>
          </p:cNvPr>
          <p:cNvSpPr/>
          <p:nvPr/>
        </p:nvSpPr>
        <p:spPr>
          <a:xfrm>
            <a:off x="2966415" y="4707854"/>
            <a:ext cx="62811" cy="62749"/>
          </a:xfrm>
          <a:custGeom>
            <a:avLst/>
            <a:gdLst>
              <a:gd name="connsiteX0" fmla="*/ 62811 w 62811"/>
              <a:gd name="connsiteY0" fmla="*/ 31375 h 62749"/>
              <a:gd name="connsiteX1" fmla="*/ 31406 w 62811"/>
              <a:gd name="connsiteY1" fmla="*/ 62750 h 62749"/>
              <a:gd name="connsiteX2" fmla="*/ 0 w 62811"/>
              <a:gd name="connsiteY2" fmla="*/ 31375 h 62749"/>
              <a:gd name="connsiteX3" fmla="*/ 31406 w 62811"/>
              <a:gd name="connsiteY3" fmla="*/ 0 h 62749"/>
              <a:gd name="connsiteX4" fmla="*/ 62811 w 62811"/>
              <a:gd name="connsiteY4" fmla="*/ 31375 h 6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11" h="62749">
                <a:moveTo>
                  <a:pt x="62811" y="31375"/>
                </a:moveTo>
                <a:cubicBezTo>
                  <a:pt x="62811" y="48703"/>
                  <a:pt x="48751" y="62750"/>
                  <a:pt x="31406" y="62750"/>
                </a:cubicBezTo>
                <a:cubicBezTo>
                  <a:pt x="14061" y="62750"/>
                  <a:pt x="0" y="48703"/>
                  <a:pt x="0" y="31375"/>
                </a:cubicBezTo>
                <a:cubicBezTo>
                  <a:pt x="0" y="14047"/>
                  <a:pt x="14061" y="0"/>
                  <a:pt x="31406" y="0"/>
                </a:cubicBezTo>
                <a:cubicBezTo>
                  <a:pt x="48751" y="0"/>
                  <a:pt x="62811" y="14047"/>
                  <a:pt x="62811" y="31375"/>
                </a:cubicBezTo>
                <a:close/>
              </a:path>
            </a:pathLst>
          </a:custGeom>
          <a:solidFill>
            <a:srgbClr val="75DFF1"/>
          </a:solidFill>
          <a:ln w="1067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FC63385-D913-C006-3C9B-1FE999623165}"/>
              </a:ext>
            </a:extLst>
          </p:cNvPr>
          <p:cNvSpPr/>
          <p:nvPr/>
        </p:nvSpPr>
        <p:spPr>
          <a:xfrm>
            <a:off x="2966415" y="5272814"/>
            <a:ext cx="62811" cy="62749"/>
          </a:xfrm>
          <a:custGeom>
            <a:avLst/>
            <a:gdLst>
              <a:gd name="connsiteX0" fmla="*/ 62811 w 62811"/>
              <a:gd name="connsiteY0" fmla="*/ 31375 h 62749"/>
              <a:gd name="connsiteX1" fmla="*/ 31406 w 62811"/>
              <a:gd name="connsiteY1" fmla="*/ 62750 h 62749"/>
              <a:gd name="connsiteX2" fmla="*/ 0 w 62811"/>
              <a:gd name="connsiteY2" fmla="*/ 31375 h 62749"/>
              <a:gd name="connsiteX3" fmla="*/ 31406 w 62811"/>
              <a:gd name="connsiteY3" fmla="*/ 0 h 62749"/>
              <a:gd name="connsiteX4" fmla="*/ 62811 w 62811"/>
              <a:gd name="connsiteY4" fmla="*/ 31375 h 6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11" h="62749">
                <a:moveTo>
                  <a:pt x="62811" y="31375"/>
                </a:moveTo>
                <a:cubicBezTo>
                  <a:pt x="62811" y="48703"/>
                  <a:pt x="48751" y="62750"/>
                  <a:pt x="31406" y="62750"/>
                </a:cubicBezTo>
                <a:cubicBezTo>
                  <a:pt x="14061" y="62750"/>
                  <a:pt x="0" y="48703"/>
                  <a:pt x="0" y="31375"/>
                </a:cubicBezTo>
                <a:cubicBezTo>
                  <a:pt x="0" y="14047"/>
                  <a:pt x="14061" y="0"/>
                  <a:pt x="31406" y="0"/>
                </a:cubicBezTo>
                <a:cubicBezTo>
                  <a:pt x="48751" y="0"/>
                  <a:pt x="62811" y="14047"/>
                  <a:pt x="62811" y="31375"/>
                </a:cubicBezTo>
                <a:close/>
              </a:path>
            </a:pathLst>
          </a:custGeom>
          <a:solidFill>
            <a:srgbClr val="75DFF1"/>
          </a:solidFill>
          <a:ln w="10675" cap="flat">
            <a:noFill/>
            <a:prstDash val="solid"/>
            <a:miter/>
          </a:ln>
        </p:spPr>
        <p:txBody>
          <a:bodyPr rtlCol="0" anchor="ctr"/>
          <a:lstStyle/>
          <a:p>
            <a:endParaRPr lang="en-US"/>
          </a:p>
        </p:txBody>
      </p:sp>
      <p:sp>
        <p:nvSpPr>
          <p:cNvPr id="64" name="Snip Same Side Corner Rectangle 63">
            <a:extLst>
              <a:ext uri="{FF2B5EF4-FFF2-40B4-BE49-F238E27FC236}">
                <a16:creationId xmlns:a16="http://schemas.microsoft.com/office/drawing/2014/main" id="{69612E68-E031-AAC6-B795-5D6A9473D827}"/>
              </a:ext>
            </a:extLst>
          </p:cNvPr>
          <p:cNvSpPr/>
          <p:nvPr/>
        </p:nvSpPr>
        <p:spPr>
          <a:xfrm rot="5400000">
            <a:off x="7329184" y="576038"/>
            <a:ext cx="263982" cy="3678968"/>
          </a:xfrm>
          <a:prstGeom prst="snip2SameRect">
            <a:avLst>
              <a:gd name="adj1" fmla="val 50000"/>
              <a:gd name="adj2" fmla="val 0"/>
            </a:avLst>
          </a:prstGeom>
          <a:solidFill>
            <a:srgbClr val="44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Snip Same Side Corner Rectangle 64">
            <a:extLst>
              <a:ext uri="{FF2B5EF4-FFF2-40B4-BE49-F238E27FC236}">
                <a16:creationId xmlns:a16="http://schemas.microsoft.com/office/drawing/2014/main" id="{6E5CB244-D333-D581-DE27-F535D9B01FAC}"/>
              </a:ext>
            </a:extLst>
          </p:cNvPr>
          <p:cNvSpPr/>
          <p:nvPr/>
        </p:nvSpPr>
        <p:spPr>
          <a:xfrm rot="5400000">
            <a:off x="6306261" y="1956703"/>
            <a:ext cx="294203" cy="1663345"/>
          </a:xfrm>
          <a:prstGeom prst="snip2SameRect">
            <a:avLst>
              <a:gd name="adj1" fmla="val 50000"/>
              <a:gd name="adj2" fmla="val 0"/>
            </a:avLst>
          </a:prstGeom>
          <a:solidFill>
            <a:srgbClr val="44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nip Same Side Corner Rectangle 65">
            <a:extLst>
              <a:ext uri="{FF2B5EF4-FFF2-40B4-BE49-F238E27FC236}">
                <a16:creationId xmlns:a16="http://schemas.microsoft.com/office/drawing/2014/main" id="{A401E813-A551-26D4-21B2-45D3C0B10D07}"/>
              </a:ext>
            </a:extLst>
          </p:cNvPr>
          <p:cNvSpPr/>
          <p:nvPr/>
        </p:nvSpPr>
        <p:spPr>
          <a:xfrm rot="5400000">
            <a:off x="6312012" y="2296832"/>
            <a:ext cx="282701" cy="1663345"/>
          </a:xfrm>
          <a:prstGeom prst="snip2SameRect">
            <a:avLst>
              <a:gd name="adj1" fmla="val 50000"/>
              <a:gd name="adj2" fmla="val 0"/>
            </a:avLst>
          </a:prstGeom>
          <a:solidFill>
            <a:srgbClr val="44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nip Same Side Corner Rectangle 66">
            <a:extLst>
              <a:ext uri="{FF2B5EF4-FFF2-40B4-BE49-F238E27FC236}">
                <a16:creationId xmlns:a16="http://schemas.microsoft.com/office/drawing/2014/main" id="{D3B4E743-59F4-30DB-7281-FB8288C2AEDC}"/>
              </a:ext>
            </a:extLst>
          </p:cNvPr>
          <p:cNvSpPr/>
          <p:nvPr/>
        </p:nvSpPr>
        <p:spPr>
          <a:xfrm rot="5400000">
            <a:off x="6312012" y="2646254"/>
            <a:ext cx="282701" cy="1663345"/>
          </a:xfrm>
          <a:prstGeom prst="snip2SameRect">
            <a:avLst>
              <a:gd name="adj1" fmla="val 50000"/>
              <a:gd name="adj2" fmla="val 0"/>
            </a:avLst>
          </a:prstGeom>
          <a:solidFill>
            <a:srgbClr val="44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Snip Same Side Corner Rectangle 67">
            <a:extLst>
              <a:ext uri="{FF2B5EF4-FFF2-40B4-BE49-F238E27FC236}">
                <a16:creationId xmlns:a16="http://schemas.microsoft.com/office/drawing/2014/main" id="{90992B9C-52A0-F5B6-019F-2B796AA1F81B}"/>
              </a:ext>
            </a:extLst>
          </p:cNvPr>
          <p:cNvSpPr/>
          <p:nvPr/>
        </p:nvSpPr>
        <p:spPr>
          <a:xfrm rot="5400000">
            <a:off x="5986051" y="3697530"/>
            <a:ext cx="257623" cy="986345"/>
          </a:xfrm>
          <a:prstGeom prst="snip2SameRect">
            <a:avLst>
              <a:gd name="adj1" fmla="val 50000"/>
              <a:gd name="adj2" fmla="val 0"/>
            </a:avLst>
          </a:prstGeom>
          <a:solidFill>
            <a:srgbClr val="44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Snip Same Side Corner Rectangle 68">
            <a:extLst>
              <a:ext uri="{FF2B5EF4-FFF2-40B4-BE49-F238E27FC236}">
                <a16:creationId xmlns:a16="http://schemas.microsoft.com/office/drawing/2014/main" id="{5D1AC93B-9EFA-74C7-D27E-1068CEC78A81}"/>
              </a:ext>
            </a:extLst>
          </p:cNvPr>
          <p:cNvSpPr/>
          <p:nvPr/>
        </p:nvSpPr>
        <p:spPr>
          <a:xfrm rot="5400000">
            <a:off x="5986051" y="4246056"/>
            <a:ext cx="257623" cy="986345"/>
          </a:xfrm>
          <a:prstGeom prst="snip2SameRect">
            <a:avLst>
              <a:gd name="adj1" fmla="val 50000"/>
              <a:gd name="adj2" fmla="val 0"/>
            </a:avLst>
          </a:prstGeom>
          <a:solidFill>
            <a:srgbClr val="44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Snip Same Side Corner Rectangle 69">
            <a:extLst>
              <a:ext uri="{FF2B5EF4-FFF2-40B4-BE49-F238E27FC236}">
                <a16:creationId xmlns:a16="http://schemas.microsoft.com/office/drawing/2014/main" id="{6316928E-784F-618C-1828-EAFF31F4BC71}"/>
              </a:ext>
            </a:extLst>
          </p:cNvPr>
          <p:cNvSpPr/>
          <p:nvPr/>
        </p:nvSpPr>
        <p:spPr>
          <a:xfrm rot="5400000">
            <a:off x="6753830" y="4042993"/>
            <a:ext cx="249649" cy="2513934"/>
          </a:xfrm>
          <a:prstGeom prst="snip2SameRect">
            <a:avLst>
              <a:gd name="adj1" fmla="val 50000"/>
              <a:gd name="adj2" fmla="val 0"/>
            </a:avLst>
          </a:prstGeom>
          <a:solidFill>
            <a:srgbClr val="44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95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a:extLst>
              <a:ext uri="{FF2B5EF4-FFF2-40B4-BE49-F238E27FC236}">
                <a16:creationId xmlns:a16="http://schemas.microsoft.com/office/drawing/2014/main" id="{01E6B123-98A2-F8C2-25DB-F4B5476F0BC1}"/>
              </a:ext>
            </a:extLst>
          </p:cNvPr>
          <p:cNvSpPr/>
          <p:nvPr/>
        </p:nvSpPr>
        <p:spPr>
          <a:xfrm>
            <a:off x="838200" y="1437238"/>
            <a:ext cx="5207770" cy="4200808"/>
          </a:xfrm>
          <a:prstGeom prst="roundRect">
            <a:avLst>
              <a:gd name="adj" fmla="val 4598"/>
            </a:avLst>
          </a:prstGeom>
          <a:solidFill>
            <a:srgbClr val="E2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1B3961FB-D146-721F-E9FC-2D36A8060E57}"/>
              </a:ext>
            </a:extLst>
          </p:cNvPr>
          <p:cNvSpPr/>
          <p:nvPr/>
        </p:nvSpPr>
        <p:spPr>
          <a:xfrm>
            <a:off x="6157914" y="1437238"/>
            <a:ext cx="5207770" cy="4200808"/>
          </a:xfrm>
          <a:prstGeom prst="roundRect">
            <a:avLst>
              <a:gd name="adj" fmla="val 4598"/>
            </a:avLst>
          </a:prstGeom>
          <a:solidFill>
            <a:srgbClr val="E3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BFA041-8923-514E-EE4A-C6D6E98C7308}"/>
              </a:ext>
            </a:extLst>
          </p:cNvPr>
          <p:cNvSpPr>
            <a:spLocks noGrp="1"/>
          </p:cNvSpPr>
          <p:nvPr>
            <p:ph type="title"/>
          </p:nvPr>
        </p:nvSpPr>
        <p:spPr/>
        <p:txBody>
          <a:bodyPr/>
          <a:lstStyle/>
          <a:p>
            <a:r>
              <a:rPr lang="en-US" dirty="0"/>
              <a:t>Netherton Syndrome</a:t>
            </a:r>
          </a:p>
        </p:txBody>
      </p:sp>
      <p:sp>
        <p:nvSpPr>
          <p:cNvPr id="4" name="Slide Number Placeholder 3">
            <a:extLst>
              <a:ext uri="{FF2B5EF4-FFF2-40B4-BE49-F238E27FC236}">
                <a16:creationId xmlns:a16="http://schemas.microsoft.com/office/drawing/2014/main" id="{D893D5C0-6FF2-DC07-77CD-749EBBBC7801}"/>
              </a:ext>
            </a:extLst>
          </p:cNvPr>
          <p:cNvSpPr>
            <a:spLocks noGrp="1"/>
          </p:cNvSpPr>
          <p:nvPr>
            <p:ph type="sldNum" sz="quarter" idx="12"/>
          </p:nvPr>
        </p:nvSpPr>
        <p:spPr/>
        <p:txBody>
          <a:bodyPr/>
          <a:lstStyle/>
          <a:p>
            <a:fld id="{971B8654-0171-E24E-BFE5-7C8099E7777A}" type="slidenum">
              <a:rPr lang="en-US" smtClean="0"/>
              <a:pPr/>
              <a:t>5</a:t>
            </a:fld>
            <a:endParaRPr lang="en-US" dirty="0"/>
          </a:p>
        </p:txBody>
      </p:sp>
      <p:sp>
        <p:nvSpPr>
          <p:cNvPr id="6" name="Rectangle 5">
            <a:extLst>
              <a:ext uri="{FF2B5EF4-FFF2-40B4-BE49-F238E27FC236}">
                <a16:creationId xmlns:a16="http://schemas.microsoft.com/office/drawing/2014/main" id="{2974A301-5411-3786-9810-2F68A411E97F}"/>
              </a:ext>
            </a:extLst>
          </p:cNvPr>
          <p:cNvSpPr/>
          <p:nvPr/>
        </p:nvSpPr>
        <p:spPr>
          <a:xfrm>
            <a:off x="2333623" y="1849966"/>
            <a:ext cx="3015176" cy="646331"/>
          </a:xfrm>
          <a:prstGeom prst="rect">
            <a:avLst/>
          </a:prstGeom>
        </p:spPr>
        <p:txBody>
          <a:bodyPr wrap="square">
            <a:spAutoFit/>
          </a:bodyPr>
          <a:lstStyle/>
          <a:p>
            <a:r>
              <a:rPr lang="en-US" sz="3600" b="1" dirty="0">
                <a:solidFill>
                  <a:srgbClr val="162E45"/>
                </a:solidFill>
                <a:latin typeface="Arial" panose="020B0604020202020204" pitchFamily="34" charset="0"/>
                <a:cs typeface="Arial" panose="020B0604020202020204" pitchFamily="34" charset="0"/>
              </a:rPr>
              <a:t>3000 – 4000</a:t>
            </a:r>
          </a:p>
        </p:txBody>
      </p:sp>
      <p:sp>
        <p:nvSpPr>
          <p:cNvPr id="10" name="Rectangle 9">
            <a:extLst>
              <a:ext uri="{FF2B5EF4-FFF2-40B4-BE49-F238E27FC236}">
                <a16:creationId xmlns:a16="http://schemas.microsoft.com/office/drawing/2014/main" id="{0FF532CF-2EA8-8971-0DD3-120D357C568C}"/>
              </a:ext>
            </a:extLst>
          </p:cNvPr>
          <p:cNvSpPr/>
          <p:nvPr/>
        </p:nvSpPr>
        <p:spPr>
          <a:xfrm>
            <a:off x="2333623" y="3135793"/>
            <a:ext cx="2775119" cy="646331"/>
          </a:xfrm>
          <a:prstGeom prst="rect">
            <a:avLst/>
          </a:prstGeom>
        </p:spPr>
        <p:txBody>
          <a:bodyPr wrap="square">
            <a:spAutoFit/>
          </a:bodyPr>
          <a:lstStyle/>
          <a:p>
            <a:r>
              <a:rPr lang="en-US" sz="3600" b="1" dirty="0">
                <a:solidFill>
                  <a:srgbClr val="162E45"/>
                </a:solidFill>
                <a:latin typeface="Arial" panose="020B0604020202020204" pitchFamily="34" charset="0"/>
                <a:cs typeface="Arial" panose="020B0604020202020204" pitchFamily="34" charset="0"/>
              </a:rPr>
              <a:t>1 in 200,000</a:t>
            </a:r>
          </a:p>
        </p:txBody>
      </p:sp>
      <p:sp>
        <p:nvSpPr>
          <p:cNvPr id="14" name="Rectangle 13">
            <a:extLst>
              <a:ext uri="{FF2B5EF4-FFF2-40B4-BE49-F238E27FC236}">
                <a16:creationId xmlns:a16="http://schemas.microsoft.com/office/drawing/2014/main" id="{97618DB0-3DF2-F35C-4D92-46CC43E98215}"/>
              </a:ext>
            </a:extLst>
          </p:cNvPr>
          <p:cNvSpPr/>
          <p:nvPr/>
        </p:nvSpPr>
        <p:spPr>
          <a:xfrm>
            <a:off x="2333623" y="4354466"/>
            <a:ext cx="3432444" cy="584775"/>
          </a:xfrm>
          <a:prstGeom prst="rect">
            <a:avLst/>
          </a:prstGeom>
        </p:spPr>
        <p:txBody>
          <a:bodyPr wrap="square">
            <a:spAutoFit/>
          </a:bodyPr>
          <a:lstStyle/>
          <a:p>
            <a:r>
              <a:rPr lang="en-US" sz="3200" b="1" dirty="0">
                <a:solidFill>
                  <a:srgbClr val="162E45"/>
                </a:solidFill>
                <a:latin typeface="Arial" panose="020B0604020202020204" pitchFamily="34" charset="0"/>
                <a:cs typeface="Arial" panose="020B0604020202020204" pitchFamily="34" charset="0"/>
              </a:rPr>
              <a:t>Daily Treatment</a:t>
            </a:r>
            <a:endParaRPr lang="en-US" sz="2000" b="1" dirty="0">
              <a:solidFill>
                <a:srgbClr val="162E45"/>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750D53EC-00E8-AC9A-7322-FBD9933677A8}"/>
              </a:ext>
            </a:extLst>
          </p:cNvPr>
          <p:cNvGrpSpPr/>
          <p:nvPr/>
        </p:nvGrpSpPr>
        <p:grpSpPr>
          <a:xfrm>
            <a:off x="1066479" y="3051454"/>
            <a:ext cx="1027087" cy="1027086"/>
            <a:chOff x="1166456" y="3120054"/>
            <a:chExt cx="1027087" cy="1027086"/>
          </a:xfrm>
        </p:grpSpPr>
        <p:sp>
          <p:nvSpPr>
            <p:cNvPr id="8" name="Oval 7">
              <a:extLst>
                <a:ext uri="{FF2B5EF4-FFF2-40B4-BE49-F238E27FC236}">
                  <a16:creationId xmlns:a16="http://schemas.microsoft.com/office/drawing/2014/main" id="{7D4BF8F4-F876-4136-3A33-1A48134DD2DF}"/>
                </a:ext>
              </a:extLst>
            </p:cNvPr>
            <p:cNvSpPr/>
            <p:nvPr/>
          </p:nvSpPr>
          <p:spPr>
            <a:xfrm>
              <a:off x="1166456" y="3120054"/>
              <a:ext cx="1027087" cy="1027086"/>
            </a:xfrm>
            <a:prstGeom prst="ellipse">
              <a:avLst/>
            </a:prstGeom>
            <a:solidFill>
              <a:srgbClr val="44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F7D0937-5890-C3CF-D616-513A27F0082B}"/>
                </a:ext>
              </a:extLst>
            </p:cNvPr>
            <p:cNvPicPr>
              <a:picLocks noChangeAspect="1"/>
            </p:cNvPicPr>
            <p:nvPr/>
          </p:nvPicPr>
          <p:blipFill>
            <a:blip r:embed="rId2"/>
            <a:stretch>
              <a:fillRect/>
            </a:stretch>
          </p:blipFill>
          <p:spPr>
            <a:xfrm>
              <a:off x="1347876" y="3205297"/>
              <a:ext cx="624308" cy="863066"/>
            </a:xfrm>
            <a:prstGeom prst="rect">
              <a:avLst/>
            </a:prstGeom>
          </p:spPr>
        </p:pic>
      </p:grpSp>
      <p:grpSp>
        <p:nvGrpSpPr>
          <p:cNvPr id="32" name="Group 31">
            <a:extLst>
              <a:ext uri="{FF2B5EF4-FFF2-40B4-BE49-F238E27FC236}">
                <a16:creationId xmlns:a16="http://schemas.microsoft.com/office/drawing/2014/main" id="{FCEEE27D-52E9-69BB-9832-2BD57F76D459}"/>
              </a:ext>
            </a:extLst>
          </p:cNvPr>
          <p:cNvGrpSpPr/>
          <p:nvPr/>
        </p:nvGrpSpPr>
        <p:grpSpPr>
          <a:xfrm>
            <a:off x="1064729" y="1830859"/>
            <a:ext cx="1027087" cy="1027086"/>
            <a:chOff x="1164706" y="1782866"/>
            <a:chExt cx="1027087" cy="1027086"/>
          </a:xfrm>
        </p:grpSpPr>
        <p:sp>
          <p:nvSpPr>
            <p:cNvPr id="12" name="Oval 11">
              <a:extLst>
                <a:ext uri="{FF2B5EF4-FFF2-40B4-BE49-F238E27FC236}">
                  <a16:creationId xmlns:a16="http://schemas.microsoft.com/office/drawing/2014/main" id="{0763DEE9-DBC2-4708-EC0D-85907F373BB6}"/>
                </a:ext>
              </a:extLst>
            </p:cNvPr>
            <p:cNvSpPr/>
            <p:nvPr/>
          </p:nvSpPr>
          <p:spPr>
            <a:xfrm>
              <a:off x="1164706" y="1782866"/>
              <a:ext cx="1027087" cy="1027086"/>
            </a:xfrm>
            <a:prstGeom prst="ellipse">
              <a:avLst/>
            </a:prstGeom>
            <a:solidFill>
              <a:srgbClr val="162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CF8E366-8DFF-1E55-BA43-2EE3A58580E0}"/>
                </a:ext>
              </a:extLst>
            </p:cNvPr>
            <p:cNvPicPr>
              <a:picLocks noChangeAspect="1"/>
            </p:cNvPicPr>
            <p:nvPr/>
          </p:nvPicPr>
          <p:blipFill>
            <a:blip r:embed="rId3"/>
            <a:stretch>
              <a:fillRect/>
            </a:stretch>
          </p:blipFill>
          <p:spPr>
            <a:xfrm>
              <a:off x="1368456" y="1920713"/>
              <a:ext cx="635043" cy="722344"/>
            </a:xfrm>
            <a:prstGeom prst="rect">
              <a:avLst/>
            </a:prstGeom>
          </p:spPr>
        </p:pic>
      </p:grpSp>
      <p:grpSp>
        <p:nvGrpSpPr>
          <p:cNvPr id="30" name="Group 29">
            <a:extLst>
              <a:ext uri="{FF2B5EF4-FFF2-40B4-BE49-F238E27FC236}">
                <a16:creationId xmlns:a16="http://schemas.microsoft.com/office/drawing/2014/main" id="{78B2EB29-9439-B2CF-303D-C407BD716FDD}"/>
              </a:ext>
            </a:extLst>
          </p:cNvPr>
          <p:cNvGrpSpPr/>
          <p:nvPr/>
        </p:nvGrpSpPr>
        <p:grpSpPr>
          <a:xfrm>
            <a:off x="1066480" y="4286035"/>
            <a:ext cx="1027087" cy="1027086"/>
            <a:chOff x="1166457" y="4377834"/>
            <a:chExt cx="1027087" cy="1027086"/>
          </a:xfrm>
        </p:grpSpPr>
        <p:sp>
          <p:nvSpPr>
            <p:cNvPr id="16" name="Oval 15">
              <a:extLst>
                <a:ext uri="{FF2B5EF4-FFF2-40B4-BE49-F238E27FC236}">
                  <a16:creationId xmlns:a16="http://schemas.microsoft.com/office/drawing/2014/main" id="{D076A2D8-13C8-26EC-C8B2-8ED9149A2031}"/>
                </a:ext>
              </a:extLst>
            </p:cNvPr>
            <p:cNvSpPr/>
            <p:nvPr/>
          </p:nvSpPr>
          <p:spPr>
            <a:xfrm>
              <a:off x="1166457" y="4377834"/>
              <a:ext cx="1027087" cy="1027086"/>
            </a:xfrm>
            <a:prstGeom prst="ellipse">
              <a:avLst/>
            </a:prstGeom>
            <a:solidFill>
              <a:srgbClr val="75D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559D76A-D9E1-8CD2-1C78-DD2396AC478D}"/>
                </a:ext>
              </a:extLst>
            </p:cNvPr>
            <p:cNvPicPr>
              <a:picLocks noChangeAspect="1"/>
            </p:cNvPicPr>
            <p:nvPr/>
          </p:nvPicPr>
          <p:blipFill>
            <a:blip r:embed="rId4"/>
            <a:stretch>
              <a:fillRect/>
            </a:stretch>
          </p:blipFill>
          <p:spPr>
            <a:xfrm>
              <a:off x="1343576" y="4558636"/>
              <a:ext cx="686283" cy="679194"/>
            </a:xfrm>
            <a:prstGeom prst="rect">
              <a:avLst/>
            </a:prstGeom>
          </p:spPr>
        </p:pic>
      </p:grpSp>
      <p:sp>
        <p:nvSpPr>
          <p:cNvPr id="18" name="Rectangle 17">
            <a:extLst>
              <a:ext uri="{FF2B5EF4-FFF2-40B4-BE49-F238E27FC236}">
                <a16:creationId xmlns:a16="http://schemas.microsoft.com/office/drawing/2014/main" id="{DC705F39-5B0D-4454-78FD-EDD07016360C}"/>
              </a:ext>
            </a:extLst>
          </p:cNvPr>
          <p:cNvSpPr/>
          <p:nvPr/>
        </p:nvSpPr>
        <p:spPr>
          <a:xfrm>
            <a:off x="6798482" y="1667897"/>
            <a:ext cx="4339025" cy="3652282"/>
          </a:xfrm>
          <a:prstGeom prst="rect">
            <a:avLst/>
          </a:prstGeom>
        </p:spPr>
        <p:txBody>
          <a:bodyPr wrap="square">
            <a:spAutoFit/>
          </a:bodyPr>
          <a:lstStyle/>
          <a:p>
            <a:pPr marL="285750" lvl="0" indent="-285750" defTabSz="457200">
              <a:spcBef>
                <a:spcPts val="400"/>
              </a:spcBef>
              <a:buClr>
                <a:schemeClr val="tx1"/>
              </a:buClr>
              <a:buSzPct val="80000"/>
              <a:buFont typeface="Arial" panose="020B0604020202020204" pitchFamily="34" charset="0"/>
              <a:buChar char="•"/>
            </a:pPr>
            <a:r>
              <a:rPr lang="en-US" sz="1600" dirty="0">
                <a:solidFill>
                  <a:srgbClr val="162E45"/>
                </a:solidFill>
                <a:latin typeface="Arial" panose="020B0604020202020204" pitchFamily="34" charset="0"/>
                <a:ea typeface="+mj-ea"/>
                <a:cs typeface="Arial" panose="020B0604020202020204" pitchFamily="34" charset="0"/>
              </a:rPr>
              <a:t>Devastating genetic disease</a:t>
            </a:r>
          </a:p>
          <a:p>
            <a:pPr marL="285750" lvl="0" indent="-285750" defTabSz="457200">
              <a:spcBef>
                <a:spcPts val="400"/>
              </a:spcBef>
              <a:buClr>
                <a:schemeClr val="tx1"/>
              </a:buClr>
              <a:buSzPct val="80000"/>
              <a:buFont typeface="Arial" panose="020B0604020202020204" pitchFamily="34" charset="0"/>
              <a:buChar char="•"/>
            </a:pPr>
            <a:r>
              <a:rPr lang="en-US" sz="1600" dirty="0">
                <a:solidFill>
                  <a:srgbClr val="162E45"/>
                </a:solidFill>
                <a:latin typeface="Arial" panose="020B0604020202020204" pitchFamily="34" charset="0"/>
                <a:ea typeface="+mj-ea"/>
                <a:cs typeface="Arial" panose="020B0604020202020204" pitchFamily="34" charset="0"/>
              </a:rPr>
              <a:t>Form of Ichthyosis</a:t>
            </a:r>
          </a:p>
          <a:p>
            <a:pPr marL="285750" lvl="0" indent="-285750" defTabSz="457200">
              <a:spcBef>
                <a:spcPts val="400"/>
              </a:spcBef>
              <a:buClr>
                <a:schemeClr val="tx1"/>
              </a:buClr>
              <a:buSzPct val="80000"/>
              <a:buFont typeface="Arial" panose="020B0604020202020204" pitchFamily="34" charset="0"/>
              <a:buChar char="•"/>
            </a:pPr>
            <a:r>
              <a:rPr lang="en-US" sz="1600" dirty="0">
                <a:solidFill>
                  <a:srgbClr val="162E45"/>
                </a:solidFill>
                <a:latin typeface="Arial" panose="020B0604020202020204" pitchFamily="34" charset="0"/>
                <a:ea typeface="+mj-ea"/>
                <a:cs typeface="Arial" panose="020B0604020202020204" pitchFamily="34" charset="0"/>
              </a:rPr>
              <a:t>Patients suffer from multiple severe issues:</a:t>
            </a:r>
          </a:p>
          <a:p>
            <a:pPr marL="285750" lvl="0" indent="-285750" defTabSz="457200">
              <a:spcBef>
                <a:spcPts val="400"/>
              </a:spcBef>
              <a:buClr>
                <a:schemeClr val="tx1"/>
              </a:buClr>
              <a:buSzPct val="80000"/>
              <a:buFont typeface="Arial" panose="020B0604020202020204" pitchFamily="34" charset="0"/>
              <a:buChar char="•"/>
            </a:pPr>
            <a:r>
              <a:rPr lang="en-US" sz="1600" dirty="0">
                <a:solidFill>
                  <a:srgbClr val="162E45"/>
                </a:solidFill>
                <a:latin typeface="Arial" panose="020B0604020202020204" pitchFamily="34" charset="0"/>
                <a:ea typeface="+mj-ea"/>
                <a:cs typeface="Arial" panose="020B0604020202020204" pitchFamily="34" charset="0"/>
              </a:rPr>
              <a:t>Infections, allergies, asthma, skin cancer,</a:t>
            </a:r>
          </a:p>
          <a:p>
            <a:pPr marL="285750" lvl="0" indent="-285750" defTabSz="457200">
              <a:spcBef>
                <a:spcPts val="400"/>
              </a:spcBef>
              <a:buClr>
                <a:schemeClr val="tx1"/>
              </a:buClr>
              <a:buSzPct val="80000"/>
              <a:buFont typeface="Arial" panose="020B0604020202020204" pitchFamily="34" charset="0"/>
              <a:buChar char="•"/>
            </a:pPr>
            <a:r>
              <a:rPr lang="en-US" sz="1600" dirty="0">
                <a:solidFill>
                  <a:srgbClr val="162E45"/>
                </a:solidFill>
                <a:latin typeface="Arial" panose="020B0604020202020204" pitchFamily="34" charset="0"/>
                <a:ea typeface="+mj-ea"/>
                <a:cs typeface="Arial" panose="020B0604020202020204" pitchFamily="34" charset="0"/>
              </a:rPr>
              <a:t>pruritis, warts</a:t>
            </a:r>
          </a:p>
          <a:p>
            <a:pPr marL="285750" lvl="0" indent="-285750" defTabSz="457200">
              <a:spcBef>
                <a:spcPts val="400"/>
              </a:spcBef>
              <a:buClr>
                <a:schemeClr val="tx1"/>
              </a:buClr>
              <a:buSzPct val="80000"/>
              <a:buFont typeface="Arial" panose="020B0604020202020204" pitchFamily="34" charset="0"/>
              <a:buChar char="•"/>
            </a:pPr>
            <a:r>
              <a:rPr lang="en-US" sz="1600" dirty="0">
                <a:solidFill>
                  <a:srgbClr val="162E45"/>
                </a:solidFill>
                <a:latin typeface="Arial" panose="020B0604020202020204" pitchFamily="34" charset="0"/>
                <a:ea typeface="+mj-ea"/>
                <a:cs typeface="Arial" panose="020B0604020202020204" pitchFamily="34" charset="0"/>
              </a:rPr>
              <a:t>Can be hospitalized on multiple occasions annually</a:t>
            </a:r>
          </a:p>
          <a:p>
            <a:pPr marL="285750" lvl="0" indent="-285750" defTabSz="457200">
              <a:spcBef>
                <a:spcPts val="400"/>
              </a:spcBef>
              <a:buClr>
                <a:schemeClr val="tx1"/>
              </a:buClr>
              <a:buSzPct val="80000"/>
              <a:buFont typeface="Arial" panose="020B0604020202020204" pitchFamily="34" charset="0"/>
              <a:buChar char="•"/>
            </a:pPr>
            <a:r>
              <a:rPr lang="en-US" sz="1600" dirty="0">
                <a:solidFill>
                  <a:srgbClr val="162E45"/>
                </a:solidFill>
                <a:latin typeface="Arial" panose="020B0604020202020204" pitchFamily="34" charset="0"/>
                <a:ea typeface="+mj-ea"/>
                <a:cs typeface="Arial" panose="020B0604020202020204" pitchFamily="34" charset="0"/>
              </a:rPr>
              <a:t>Environmental toxins, allergens and other micro-organisms can pass through virtually unhindered</a:t>
            </a:r>
          </a:p>
          <a:p>
            <a:pPr marL="285750" lvl="0" indent="-285750" defTabSz="457200">
              <a:spcBef>
                <a:spcPts val="400"/>
              </a:spcBef>
              <a:buClr>
                <a:schemeClr val="tx1"/>
              </a:buClr>
              <a:buSzPct val="80000"/>
              <a:buFont typeface="Arial" panose="020B0604020202020204" pitchFamily="34" charset="0"/>
              <a:buChar char="•"/>
            </a:pPr>
            <a:r>
              <a:rPr lang="en-US" sz="1600" dirty="0">
                <a:solidFill>
                  <a:srgbClr val="162E45"/>
                </a:solidFill>
                <a:latin typeface="Arial" panose="020B0604020202020204" pitchFamily="34" charset="0"/>
                <a:ea typeface="+mj-ea"/>
                <a:cs typeface="Arial" panose="020B0604020202020204" pitchFamily="34" charset="0"/>
              </a:rPr>
              <a:t>Patients often need to coat their whole body with a moisturizer 5-6 times daily</a:t>
            </a:r>
          </a:p>
        </p:txBody>
      </p:sp>
      <p:sp>
        <p:nvSpPr>
          <p:cNvPr id="26" name="Rectangle 25">
            <a:extLst>
              <a:ext uri="{FF2B5EF4-FFF2-40B4-BE49-F238E27FC236}">
                <a16:creationId xmlns:a16="http://schemas.microsoft.com/office/drawing/2014/main" id="{C183A64F-E74A-27F5-9449-B3C0C50235DA}"/>
              </a:ext>
            </a:extLst>
          </p:cNvPr>
          <p:cNvSpPr/>
          <p:nvPr/>
        </p:nvSpPr>
        <p:spPr>
          <a:xfrm>
            <a:off x="2333624" y="2411709"/>
            <a:ext cx="3015176" cy="276999"/>
          </a:xfrm>
          <a:prstGeom prst="rect">
            <a:avLst/>
          </a:prstGeom>
        </p:spPr>
        <p:txBody>
          <a:bodyPr wrap="square">
            <a:spAutoFit/>
          </a:bodyPr>
          <a:lstStyle/>
          <a:p>
            <a:r>
              <a:rPr lang="en-US" sz="1200" dirty="0">
                <a:solidFill>
                  <a:srgbClr val="162E45"/>
                </a:solidFill>
                <a:latin typeface="Arial" panose="020B0604020202020204" pitchFamily="34" charset="0"/>
                <a:cs typeface="Arial" panose="020B0604020202020204" pitchFamily="34" charset="0"/>
              </a:rPr>
              <a:t>Patients in US, similar number in Europe</a:t>
            </a:r>
          </a:p>
        </p:txBody>
      </p:sp>
      <p:sp>
        <p:nvSpPr>
          <p:cNvPr id="27" name="Rectangle 26">
            <a:extLst>
              <a:ext uri="{FF2B5EF4-FFF2-40B4-BE49-F238E27FC236}">
                <a16:creationId xmlns:a16="http://schemas.microsoft.com/office/drawing/2014/main" id="{5A98560A-C80B-B8D8-7464-593F026B23EE}"/>
              </a:ext>
            </a:extLst>
          </p:cNvPr>
          <p:cNvSpPr/>
          <p:nvPr/>
        </p:nvSpPr>
        <p:spPr>
          <a:xfrm>
            <a:off x="2333624" y="3661862"/>
            <a:ext cx="3015176" cy="276999"/>
          </a:xfrm>
          <a:prstGeom prst="rect">
            <a:avLst/>
          </a:prstGeom>
        </p:spPr>
        <p:txBody>
          <a:bodyPr wrap="square">
            <a:spAutoFit/>
          </a:bodyPr>
          <a:lstStyle/>
          <a:p>
            <a:r>
              <a:rPr lang="en-US" sz="1200" dirty="0">
                <a:solidFill>
                  <a:srgbClr val="162E45"/>
                </a:solidFill>
                <a:latin typeface="Arial" panose="020B0604020202020204" pitchFamily="34" charset="0"/>
                <a:cs typeface="Arial" panose="020B0604020202020204" pitchFamily="34" charset="0"/>
              </a:rPr>
              <a:t>Newborns affected</a:t>
            </a:r>
          </a:p>
        </p:txBody>
      </p:sp>
      <p:sp>
        <p:nvSpPr>
          <p:cNvPr id="28" name="Rectangle 27">
            <a:extLst>
              <a:ext uri="{FF2B5EF4-FFF2-40B4-BE49-F238E27FC236}">
                <a16:creationId xmlns:a16="http://schemas.microsoft.com/office/drawing/2014/main" id="{45F8C89A-4DD1-C5BE-5CF1-3882FABA5421}"/>
              </a:ext>
            </a:extLst>
          </p:cNvPr>
          <p:cNvSpPr/>
          <p:nvPr/>
        </p:nvSpPr>
        <p:spPr>
          <a:xfrm>
            <a:off x="2333624" y="4919374"/>
            <a:ext cx="3015176" cy="276999"/>
          </a:xfrm>
          <a:prstGeom prst="rect">
            <a:avLst/>
          </a:prstGeom>
        </p:spPr>
        <p:txBody>
          <a:bodyPr wrap="square">
            <a:spAutoFit/>
          </a:bodyPr>
          <a:lstStyle/>
          <a:p>
            <a:r>
              <a:rPr lang="en-US" sz="1200" dirty="0">
                <a:solidFill>
                  <a:srgbClr val="162E45"/>
                </a:solidFill>
                <a:latin typeface="Arial" panose="020B0604020202020204" pitchFamily="34" charset="0"/>
                <a:cs typeface="Arial" panose="020B0604020202020204" pitchFamily="34" charset="0"/>
              </a:rPr>
              <a:t>for the remainder of the patient’s life</a:t>
            </a:r>
          </a:p>
        </p:txBody>
      </p:sp>
      <p:pic>
        <p:nvPicPr>
          <p:cNvPr id="36" name="Graphic 35">
            <a:extLst>
              <a:ext uri="{FF2B5EF4-FFF2-40B4-BE49-F238E27FC236}">
                <a16:creationId xmlns:a16="http://schemas.microsoft.com/office/drawing/2014/main" id="{299652F1-59FE-A328-34B6-E28593147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2167" y="3101828"/>
            <a:ext cx="1107666" cy="1107666"/>
          </a:xfrm>
          <a:prstGeom prst="rect">
            <a:avLst/>
          </a:prstGeom>
        </p:spPr>
      </p:pic>
    </p:spTree>
    <p:extLst>
      <p:ext uri="{BB962C8B-B14F-4D97-AF65-F5344CB8AC3E}">
        <p14:creationId xmlns:p14="http://schemas.microsoft.com/office/powerpoint/2010/main" val="807176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D0259ACD-FCED-06CD-CE59-1F4DDE622AD1}"/>
              </a:ext>
            </a:extLst>
          </p:cNvPr>
          <p:cNvSpPr/>
          <p:nvPr/>
        </p:nvSpPr>
        <p:spPr>
          <a:xfrm>
            <a:off x="838200" y="5346891"/>
            <a:ext cx="10527483" cy="612443"/>
          </a:xfrm>
          <a:prstGeom prst="roundRect">
            <a:avLst>
              <a:gd name="adj" fmla="val 26247"/>
            </a:avLst>
          </a:prstGeom>
          <a:solidFill>
            <a:srgbClr val="44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B368DD9A-693F-56CA-86E1-3F2E534E8B9F}"/>
              </a:ext>
            </a:extLst>
          </p:cNvPr>
          <p:cNvSpPr/>
          <p:nvPr/>
        </p:nvSpPr>
        <p:spPr>
          <a:xfrm>
            <a:off x="1073815" y="1360332"/>
            <a:ext cx="8346231" cy="1049692"/>
          </a:xfrm>
          <a:prstGeom prst="roundRect">
            <a:avLst>
              <a:gd name="adj" fmla="val 50000"/>
            </a:avLst>
          </a:prstGeom>
          <a:solidFill>
            <a:srgbClr val="E2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EA1055-2C78-3EA0-C139-9C724D86DA23}"/>
              </a:ext>
            </a:extLst>
          </p:cNvPr>
          <p:cNvSpPr>
            <a:spLocks noGrp="1"/>
          </p:cNvSpPr>
          <p:nvPr>
            <p:ph type="title"/>
          </p:nvPr>
        </p:nvSpPr>
        <p:spPr/>
        <p:txBody>
          <a:bodyPr/>
          <a:lstStyle/>
          <a:p>
            <a:r>
              <a:rPr lang="en-US" dirty="0"/>
              <a:t>New Treatments Needed</a:t>
            </a:r>
          </a:p>
        </p:txBody>
      </p:sp>
      <p:sp>
        <p:nvSpPr>
          <p:cNvPr id="4" name="Slide Number Placeholder 3">
            <a:extLst>
              <a:ext uri="{FF2B5EF4-FFF2-40B4-BE49-F238E27FC236}">
                <a16:creationId xmlns:a16="http://schemas.microsoft.com/office/drawing/2014/main" id="{FBDC890C-4E46-07A2-78EB-7E8B95D75740}"/>
              </a:ext>
            </a:extLst>
          </p:cNvPr>
          <p:cNvSpPr>
            <a:spLocks noGrp="1"/>
          </p:cNvSpPr>
          <p:nvPr>
            <p:ph type="sldNum" sz="quarter" idx="12"/>
          </p:nvPr>
        </p:nvSpPr>
        <p:spPr/>
        <p:txBody>
          <a:bodyPr/>
          <a:lstStyle/>
          <a:p>
            <a:fld id="{971B8654-0171-E24E-BFE5-7C8099E7777A}" type="slidenum">
              <a:rPr lang="en-US" smtClean="0"/>
              <a:pPr/>
              <a:t>6</a:t>
            </a:fld>
            <a:endParaRPr lang="en-US" dirty="0"/>
          </a:p>
        </p:txBody>
      </p:sp>
      <p:sp>
        <p:nvSpPr>
          <p:cNvPr id="6" name="Rounded Rectangle 5">
            <a:extLst>
              <a:ext uri="{FF2B5EF4-FFF2-40B4-BE49-F238E27FC236}">
                <a16:creationId xmlns:a16="http://schemas.microsoft.com/office/drawing/2014/main" id="{357EF5D6-64E1-02B7-5CC6-494A39596430}"/>
              </a:ext>
            </a:extLst>
          </p:cNvPr>
          <p:cNvSpPr/>
          <p:nvPr/>
        </p:nvSpPr>
        <p:spPr>
          <a:xfrm>
            <a:off x="2062164" y="1406829"/>
            <a:ext cx="7357882" cy="95669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15875" lvl="2"/>
            <a:r>
              <a:rPr lang="en-US" sz="2800" b="1" dirty="0">
                <a:solidFill>
                  <a:srgbClr val="4498FF"/>
                </a:solidFill>
                <a:latin typeface="Arial" panose="020B0604020202020204" pitchFamily="34" charset="0"/>
                <a:cs typeface="Arial" panose="020B0604020202020204" pitchFamily="34" charset="0"/>
              </a:rPr>
              <a:t>Currently no cure </a:t>
            </a:r>
            <a:r>
              <a:rPr lang="en-US" sz="2800" dirty="0">
                <a:solidFill>
                  <a:srgbClr val="4498FF"/>
                </a:solidFill>
                <a:latin typeface="Arial" panose="020B0604020202020204" pitchFamily="34" charset="0"/>
                <a:cs typeface="Arial" panose="020B0604020202020204" pitchFamily="34" charset="0"/>
              </a:rPr>
              <a:t>for Netherton Syndrome and no approved treatments</a:t>
            </a:r>
          </a:p>
        </p:txBody>
      </p:sp>
      <p:grpSp>
        <p:nvGrpSpPr>
          <p:cNvPr id="7" name="Group 6">
            <a:extLst>
              <a:ext uri="{FF2B5EF4-FFF2-40B4-BE49-F238E27FC236}">
                <a16:creationId xmlns:a16="http://schemas.microsoft.com/office/drawing/2014/main" id="{2841BA68-960B-0E58-6B70-5F330F900A94}"/>
              </a:ext>
            </a:extLst>
          </p:cNvPr>
          <p:cNvGrpSpPr/>
          <p:nvPr/>
        </p:nvGrpSpPr>
        <p:grpSpPr>
          <a:xfrm>
            <a:off x="902417" y="1224558"/>
            <a:ext cx="1321238" cy="1321238"/>
            <a:chOff x="1125228" y="2693774"/>
            <a:chExt cx="1449672" cy="1449672"/>
          </a:xfrm>
        </p:grpSpPr>
        <p:sp>
          <p:nvSpPr>
            <p:cNvPr id="8" name="Oval 7">
              <a:extLst>
                <a:ext uri="{FF2B5EF4-FFF2-40B4-BE49-F238E27FC236}">
                  <a16:creationId xmlns:a16="http://schemas.microsoft.com/office/drawing/2014/main" id="{FFE9A5B7-0C11-65E5-BF07-BC3DA70E17D5}"/>
                </a:ext>
              </a:extLst>
            </p:cNvPr>
            <p:cNvSpPr/>
            <p:nvPr/>
          </p:nvSpPr>
          <p:spPr>
            <a:xfrm>
              <a:off x="1125228" y="2693774"/>
              <a:ext cx="1449672" cy="1449672"/>
            </a:xfrm>
            <a:prstGeom prst="ellipse">
              <a:avLst/>
            </a:prstGeom>
            <a:solidFill>
              <a:srgbClr val="162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5376AD9-A971-CFBF-E653-2CE342492210}"/>
                </a:ext>
              </a:extLst>
            </p:cNvPr>
            <p:cNvPicPr>
              <a:picLocks noChangeAspect="1"/>
            </p:cNvPicPr>
            <p:nvPr/>
          </p:nvPicPr>
          <p:blipFill>
            <a:blip r:embed="rId2"/>
            <a:stretch>
              <a:fillRect/>
            </a:stretch>
          </p:blipFill>
          <p:spPr>
            <a:xfrm>
              <a:off x="1360843" y="2969153"/>
              <a:ext cx="970891" cy="956696"/>
            </a:xfrm>
            <a:prstGeom prst="rect">
              <a:avLst/>
            </a:prstGeom>
          </p:spPr>
        </p:pic>
      </p:grpSp>
      <p:sp>
        <p:nvSpPr>
          <p:cNvPr id="10" name="Rectangle 9">
            <a:extLst>
              <a:ext uri="{FF2B5EF4-FFF2-40B4-BE49-F238E27FC236}">
                <a16:creationId xmlns:a16="http://schemas.microsoft.com/office/drawing/2014/main" id="{CC0234A9-7B77-5D12-8696-90C76683DE6C}"/>
              </a:ext>
            </a:extLst>
          </p:cNvPr>
          <p:cNvSpPr/>
          <p:nvPr/>
        </p:nvSpPr>
        <p:spPr>
          <a:xfrm>
            <a:off x="3471862" y="2804973"/>
            <a:ext cx="7893821" cy="2200602"/>
          </a:xfrm>
          <a:prstGeom prst="rect">
            <a:avLst/>
          </a:prstGeom>
        </p:spPr>
        <p:txBody>
          <a:bodyPr wrap="square">
            <a:spAutoFit/>
          </a:bodyPr>
          <a:lstStyle/>
          <a:p>
            <a:pPr marL="184150" lvl="2" indent="-171450" defTabSz="457200">
              <a:spcBef>
                <a:spcPts val="1000"/>
              </a:spcBef>
              <a:buClr>
                <a:srgbClr val="75DFF1"/>
              </a:buClr>
              <a:buSzPct val="80000"/>
              <a:buFont typeface="Arial" panose="020B0604020202020204" pitchFamily="34" charset="0"/>
              <a:buChar char="•"/>
            </a:pPr>
            <a:r>
              <a:rPr lang="en-US" sz="1400" dirty="0">
                <a:latin typeface="Arial" panose="020B0604020202020204" pitchFamily="34" charset="0"/>
                <a:ea typeface="+mj-ea"/>
                <a:cs typeface="Arial" panose="020B0604020202020204" pitchFamily="34" charset="0"/>
              </a:rPr>
              <a:t>Moisturizers typically used for skin barrier repair, such as those containing lanolin and petrolatum, can cause further skin damage to NS patients due to friction or high shear forces on application or removal</a:t>
            </a:r>
          </a:p>
          <a:p>
            <a:pPr marL="184150" lvl="2" indent="-171450" defTabSz="457200">
              <a:spcBef>
                <a:spcPts val="1000"/>
              </a:spcBef>
              <a:buClr>
                <a:srgbClr val="75DFF1"/>
              </a:buClr>
              <a:buSzPct val="80000"/>
              <a:buFont typeface="Arial" panose="020B0604020202020204" pitchFamily="34" charset="0"/>
              <a:buChar char="•"/>
            </a:pPr>
            <a:r>
              <a:rPr lang="en-US" sz="1400" dirty="0">
                <a:latin typeface="Arial" panose="020B0604020202020204" pitchFamily="34" charset="0"/>
                <a:ea typeface="+mj-ea"/>
                <a:cs typeface="Arial" panose="020B0604020202020204" pitchFamily="34" charset="0"/>
              </a:rPr>
              <a:t>Topical steroids have been shown to further reduce skin thickness by up to 70% and have led to Cushing Syndrome </a:t>
            </a:r>
          </a:p>
          <a:p>
            <a:pPr marL="184150" lvl="2" indent="-171450" defTabSz="457200">
              <a:spcBef>
                <a:spcPts val="1000"/>
              </a:spcBef>
              <a:buClr>
                <a:srgbClr val="75DFF1"/>
              </a:buClr>
              <a:buSzPct val="80000"/>
              <a:buFont typeface="Arial" panose="020B0604020202020204" pitchFamily="34" charset="0"/>
              <a:buChar char="•"/>
            </a:pPr>
            <a:r>
              <a:rPr lang="en-US" sz="1400" dirty="0">
                <a:latin typeface="Arial" panose="020B0604020202020204" pitchFamily="34" charset="0"/>
                <a:ea typeface="+mj-ea"/>
                <a:cs typeface="Arial" panose="020B0604020202020204" pitchFamily="34" charset="0"/>
              </a:rPr>
              <a:t>Other topical treatments, such as calcineurin inhibitors, can lead to dangerously high systemic blood levels due to the defective skin barrier</a:t>
            </a:r>
          </a:p>
          <a:p>
            <a:pPr marL="184150" lvl="2" indent="-171450" defTabSz="457200">
              <a:spcBef>
                <a:spcPts val="1000"/>
              </a:spcBef>
              <a:buClr>
                <a:srgbClr val="75DFF1"/>
              </a:buClr>
              <a:buSzPct val="80000"/>
              <a:buFont typeface="Arial" panose="020B0604020202020204" pitchFamily="34" charset="0"/>
              <a:buChar char="•"/>
            </a:pPr>
            <a:r>
              <a:rPr lang="en-US" sz="1400" dirty="0">
                <a:latin typeface="Arial" panose="020B0604020202020204" pitchFamily="34" charset="0"/>
                <a:ea typeface="+mj-ea"/>
                <a:cs typeface="Arial" panose="020B0604020202020204" pitchFamily="34" charset="0"/>
              </a:rPr>
              <a:t>Systemic biologics can provide relief from pruritis but are expensive and not reimbursed</a:t>
            </a:r>
          </a:p>
        </p:txBody>
      </p:sp>
      <p:sp>
        <p:nvSpPr>
          <p:cNvPr id="11" name="TextBox 10">
            <a:extLst>
              <a:ext uri="{FF2B5EF4-FFF2-40B4-BE49-F238E27FC236}">
                <a16:creationId xmlns:a16="http://schemas.microsoft.com/office/drawing/2014/main" id="{96C654F1-9132-B057-5130-FAB03E00FDD4}"/>
              </a:ext>
            </a:extLst>
          </p:cNvPr>
          <p:cNvSpPr txBox="1"/>
          <p:nvPr/>
        </p:nvSpPr>
        <p:spPr>
          <a:xfrm>
            <a:off x="1468582" y="5422280"/>
            <a:ext cx="9254836" cy="461665"/>
          </a:xfrm>
          <a:prstGeom prst="rect">
            <a:avLst/>
          </a:prstGeom>
          <a:noFill/>
        </p:spPr>
        <p:txBody>
          <a:bodyPr wrap="square" anchor="ctr">
            <a:spAutoFit/>
          </a:bodyPr>
          <a:lstStyle/>
          <a:p>
            <a:pPr marL="0" marR="0" lvl="0" indent="-228600" algn="ctr" defTabSz="457200" rtl="0" eaLnBrk="1" fontAlgn="auto" latinLnBrk="0" hangingPunct="1">
              <a:lnSpc>
                <a:spcPct val="100000"/>
              </a:lnSpc>
              <a:spcBef>
                <a:spcPts val="1000"/>
              </a:spcBef>
              <a:spcAft>
                <a:spcPts val="0"/>
              </a:spcAft>
              <a:buClr>
                <a:srgbClr val="ACD433"/>
              </a:buClr>
              <a:buSzPct val="80000"/>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a:ea typeface="+mn-ea"/>
                <a:cs typeface="+mn-cs"/>
              </a:rPr>
              <a:t>QRX003 on track to becoming first approved treatment for NS</a:t>
            </a:r>
          </a:p>
        </p:txBody>
      </p:sp>
      <p:sp>
        <p:nvSpPr>
          <p:cNvPr id="12" name="Rectangle 11">
            <a:extLst>
              <a:ext uri="{FF2B5EF4-FFF2-40B4-BE49-F238E27FC236}">
                <a16:creationId xmlns:a16="http://schemas.microsoft.com/office/drawing/2014/main" id="{69D00C0A-AA52-E7A0-016D-17FE456CF25A}"/>
              </a:ext>
            </a:extLst>
          </p:cNvPr>
          <p:cNvSpPr/>
          <p:nvPr/>
        </p:nvSpPr>
        <p:spPr>
          <a:xfrm>
            <a:off x="838200" y="2804973"/>
            <a:ext cx="2633662" cy="1569660"/>
          </a:xfrm>
          <a:prstGeom prst="rect">
            <a:avLst/>
          </a:prstGeom>
        </p:spPr>
        <p:txBody>
          <a:bodyPr wrap="square">
            <a:spAutoFit/>
          </a:bodyPr>
          <a:lstStyle/>
          <a:p>
            <a:pPr indent="-228600" defTabSz="457200">
              <a:spcBef>
                <a:spcPts val="1000"/>
              </a:spcBef>
              <a:buClr>
                <a:srgbClr val="ACD433"/>
              </a:buClr>
              <a:buSzPct val="80000"/>
            </a:pPr>
            <a:r>
              <a:rPr lang="en-US" sz="2400" b="1" dirty="0">
                <a:solidFill>
                  <a:srgbClr val="162E45"/>
                </a:solidFill>
                <a:latin typeface="Arial" panose="020B0604020202020204" pitchFamily="34" charset="0"/>
                <a:ea typeface="+mj-ea"/>
                <a:cs typeface="Arial" panose="020B0604020202020204" pitchFamily="34" charset="0"/>
              </a:rPr>
              <a:t>Current options are limited to alleviating some symptoms:</a:t>
            </a:r>
          </a:p>
        </p:txBody>
      </p:sp>
    </p:spTree>
    <p:extLst>
      <p:ext uri="{BB962C8B-B14F-4D97-AF65-F5344CB8AC3E}">
        <p14:creationId xmlns:p14="http://schemas.microsoft.com/office/powerpoint/2010/main" val="1205796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5CB1-A32E-1860-7087-14D20F1C4DC9}"/>
              </a:ext>
            </a:extLst>
          </p:cNvPr>
          <p:cNvSpPr>
            <a:spLocks noGrp="1"/>
          </p:cNvSpPr>
          <p:nvPr>
            <p:ph type="title"/>
          </p:nvPr>
        </p:nvSpPr>
        <p:spPr/>
        <p:txBody>
          <a:bodyPr/>
          <a:lstStyle/>
          <a:p>
            <a:r>
              <a:rPr lang="en-US" dirty="0"/>
              <a:t>Netherton Syndrome (NS) </a:t>
            </a:r>
          </a:p>
        </p:txBody>
      </p:sp>
      <p:sp>
        <p:nvSpPr>
          <p:cNvPr id="4" name="Slide Number Placeholder 3">
            <a:extLst>
              <a:ext uri="{FF2B5EF4-FFF2-40B4-BE49-F238E27FC236}">
                <a16:creationId xmlns:a16="http://schemas.microsoft.com/office/drawing/2014/main" id="{E1F45BDD-2703-ADD2-CB1E-552C3286CB38}"/>
              </a:ext>
            </a:extLst>
          </p:cNvPr>
          <p:cNvSpPr>
            <a:spLocks noGrp="1"/>
          </p:cNvSpPr>
          <p:nvPr>
            <p:ph type="sldNum" sz="quarter" idx="12"/>
          </p:nvPr>
        </p:nvSpPr>
        <p:spPr/>
        <p:txBody>
          <a:bodyPr/>
          <a:lstStyle/>
          <a:p>
            <a:fld id="{971B8654-0171-E24E-BFE5-7C8099E7777A}" type="slidenum">
              <a:rPr lang="en-US" smtClean="0"/>
              <a:pPr/>
              <a:t>7</a:t>
            </a:fld>
            <a:endParaRPr lang="en-US" dirty="0"/>
          </a:p>
        </p:txBody>
      </p:sp>
      <p:pic>
        <p:nvPicPr>
          <p:cNvPr id="5" name="Picture 4">
            <a:extLst>
              <a:ext uri="{FF2B5EF4-FFF2-40B4-BE49-F238E27FC236}">
                <a16:creationId xmlns:a16="http://schemas.microsoft.com/office/drawing/2014/main" id="{83D11098-0038-710F-CEC7-18B0A03037F6}"/>
              </a:ext>
            </a:extLst>
          </p:cNvPr>
          <p:cNvPicPr>
            <a:picLocks noChangeAspect="1"/>
          </p:cNvPicPr>
          <p:nvPr/>
        </p:nvPicPr>
        <p:blipFill>
          <a:blip r:embed="rId2"/>
          <a:stretch>
            <a:fillRect/>
          </a:stretch>
        </p:blipFill>
        <p:spPr>
          <a:xfrm>
            <a:off x="1036250" y="2650392"/>
            <a:ext cx="4193235" cy="3144926"/>
          </a:xfrm>
          <a:prstGeom prst="rect">
            <a:avLst/>
          </a:prstGeom>
        </p:spPr>
      </p:pic>
      <p:sp>
        <p:nvSpPr>
          <p:cNvPr id="9" name="Freeform 8">
            <a:extLst>
              <a:ext uri="{FF2B5EF4-FFF2-40B4-BE49-F238E27FC236}">
                <a16:creationId xmlns:a16="http://schemas.microsoft.com/office/drawing/2014/main" id="{DEBD8C58-C7F0-EB0E-82D2-D0E01DE5C4F8}"/>
              </a:ext>
            </a:extLst>
          </p:cNvPr>
          <p:cNvSpPr/>
          <p:nvPr/>
        </p:nvSpPr>
        <p:spPr>
          <a:xfrm>
            <a:off x="936222" y="1260389"/>
            <a:ext cx="4773998" cy="745442"/>
          </a:xfrm>
          <a:custGeom>
            <a:avLst/>
            <a:gdLst>
              <a:gd name="connsiteX0" fmla="*/ 4692320 w 4773998"/>
              <a:gd name="connsiteY0" fmla="*/ 0 h 745442"/>
              <a:gd name="connsiteX1" fmla="*/ 4773999 w 4773998"/>
              <a:gd name="connsiteY1" fmla="*/ 81608 h 745442"/>
              <a:gd name="connsiteX2" fmla="*/ 4773999 w 4773998"/>
              <a:gd name="connsiteY2" fmla="*/ 663834 h 745442"/>
              <a:gd name="connsiteX3" fmla="*/ 4692320 w 4773998"/>
              <a:gd name="connsiteY3" fmla="*/ 745442 h 745442"/>
              <a:gd name="connsiteX4" fmla="*/ 81679 w 4773998"/>
              <a:gd name="connsiteY4" fmla="*/ 745442 h 745442"/>
              <a:gd name="connsiteX5" fmla="*/ 0 w 4773998"/>
              <a:gd name="connsiteY5" fmla="*/ 663834 h 745442"/>
              <a:gd name="connsiteX6" fmla="*/ 0 w 4773998"/>
              <a:gd name="connsiteY6" fmla="*/ 81608 h 745442"/>
              <a:gd name="connsiteX7" fmla="*/ 81679 w 4773998"/>
              <a:gd name="connsiteY7" fmla="*/ 0 h 74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3998" h="745442">
                <a:moveTo>
                  <a:pt x="4692320" y="0"/>
                </a:moveTo>
                <a:cubicBezTo>
                  <a:pt x="4737430" y="0"/>
                  <a:pt x="4773999" y="36537"/>
                  <a:pt x="4773999" y="81608"/>
                </a:cubicBezTo>
                <a:lnTo>
                  <a:pt x="4773999" y="663834"/>
                </a:lnTo>
                <a:cubicBezTo>
                  <a:pt x="4773999" y="708905"/>
                  <a:pt x="4737430" y="745442"/>
                  <a:pt x="4692320" y="745442"/>
                </a:cubicBezTo>
                <a:lnTo>
                  <a:pt x="81679" y="745442"/>
                </a:lnTo>
                <a:cubicBezTo>
                  <a:pt x="36569" y="745442"/>
                  <a:pt x="0" y="708905"/>
                  <a:pt x="0" y="663834"/>
                </a:cubicBezTo>
                <a:lnTo>
                  <a:pt x="0" y="81608"/>
                </a:lnTo>
                <a:cubicBezTo>
                  <a:pt x="0" y="36537"/>
                  <a:pt x="36569" y="0"/>
                  <a:pt x="81679" y="0"/>
                </a:cubicBezTo>
                <a:close/>
              </a:path>
            </a:pathLst>
          </a:custGeom>
          <a:solidFill>
            <a:srgbClr val="E2F0FB"/>
          </a:solidFill>
          <a:ln w="10453" cap="flat">
            <a:noFill/>
            <a:prstDash val="solid"/>
            <a:miter/>
          </a:ln>
        </p:spPr>
        <p:txBody>
          <a:bodyPr rtlCol="0" anchor="ctr"/>
          <a:lstStyle/>
          <a:p>
            <a:endParaRPr lang="en-US"/>
          </a:p>
        </p:txBody>
      </p:sp>
      <p:sp>
        <p:nvSpPr>
          <p:cNvPr id="10" name="TextBox 9">
            <a:extLst>
              <a:ext uri="{FF2B5EF4-FFF2-40B4-BE49-F238E27FC236}">
                <a16:creationId xmlns:a16="http://schemas.microsoft.com/office/drawing/2014/main" id="{93B3D173-CDA9-7537-F613-B798286AEEED}"/>
              </a:ext>
            </a:extLst>
          </p:cNvPr>
          <p:cNvSpPr txBox="1"/>
          <p:nvPr/>
        </p:nvSpPr>
        <p:spPr>
          <a:xfrm>
            <a:off x="893034" y="1300247"/>
            <a:ext cx="4794902" cy="646331"/>
          </a:xfrm>
          <a:prstGeom prst="rect">
            <a:avLst/>
          </a:prstGeom>
          <a:noFill/>
        </p:spPr>
        <p:txBody>
          <a:bodyPr wrap="none" rtlCol="0">
            <a:spAutoFit/>
          </a:bodyPr>
          <a:lstStyle/>
          <a:p>
            <a:pPr algn="ctr"/>
            <a:r>
              <a:rPr lang="en-US" b="1" spc="0" baseline="0" dirty="0">
                <a:ln/>
                <a:solidFill>
                  <a:srgbClr val="162E45"/>
                </a:solidFill>
                <a:latin typeface="Roboto"/>
                <a:ea typeface="Roboto"/>
                <a:cs typeface="Roboto"/>
                <a:sym typeface="Roboto"/>
                <a:rtl val="0"/>
              </a:rPr>
              <a:t>NS is caused by a mutation of the SPINK5</a:t>
            </a:r>
          </a:p>
          <a:p>
            <a:pPr algn="ctr"/>
            <a:r>
              <a:rPr lang="en-US" sz="1800" spc="0" baseline="0" dirty="0">
                <a:ln/>
                <a:solidFill>
                  <a:srgbClr val="162E45"/>
                </a:solidFill>
                <a:latin typeface="Roboto"/>
                <a:ea typeface="Roboto"/>
                <a:cs typeface="Roboto"/>
                <a:sym typeface="Roboto"/>
                <a:rtl val="0"/>
              </a:rPr>
              <a:t>(serine protease inhibitor, </a:t>
            </a:r>
            <a:r>
              <a:rPr lang="en-US" sz="1800" spc="0" baseline="0" dirty="0" err="1">
                <a:ln/>
                <a:solidFill>
                  <a:srgbClr val="162E45"/>
                </a:solidFill>
                <a:latin typeface="Roboto"/>
                <a:ea typeface="Roboto"/>
                <a:cs typeface="Roboto"/>
                <a:sym typeface="Roboto"/>
                <a:rtl val="0"/>
              </a:rPr>
              <a:t>Kazal</a:t>
            </a:r>
            <a:r>
              <a:rPr lang="en-US" sz="1800" spc="0" baseline="0" dirty="0">
                <a:ln/>
                <a:solidFill>
                  <a:srgbClr val="162E45"/>
                </a:solidFill>
                <a:latin typeface="Roboto"/>
                <a:ea typeface="Roboto"/>
                <a:cs typeface="Roboto"/>
                <a:sym typeface="Roboto"/>
                <a:rtl val="0"/>
              </a:rPr>
              <a:t> Type 5) gene</a:t>
            </a:r>
          </a:p>
        </p:txBody>
      </p:sp>
      <p:sp>
        <p:nvSpPr>
          <p:cNvPr id="73" name="Freeform 72">
            <a:extLst>
              <a:ext uri="{FF2B5EF4-FFF2-40B4-BE49-F238E27FC236}">
                <a16:creationId xmlns:a16="http://schemas.microsoft.com/office/drawing/2014/main" id="{C71274F8-5E9E-6889-1C9C-78E00D6DFEE7}"/>
              </a:ext>
            </a:extLst>
          </p:cNvPr>
          <p:cNvSpPr/>
          <p:nvPr/>
        </p:nvSpPr>
        <p:spPr>
          <a:xfrm>
            <a:off x="6148736" y="1497062"/>
            <a:ext cx="235834" cy="272095"/>
          </a:xfrm>
          <a:custGeom>
            <a:avLst/>
            <a:gdLst>
              <a:gd name="connsiteX0" fmla="*/ 235835 w 235834"/>
              <a:gd name="connsiteY0" fmla="*/ 136048 h 272095"/>
              <a:gd name="connsiteX1" fmla="*/ 0 w 235834"/>
              <a:gd name="connsiteY1" fmla="*/ 0 h 272095"/>
              <a:gd name="connsiteX2" fmla="*/ 44134 w 235834"/>
              <a:gd name="connsiteY2" fmla="*/ 136048 h 272095"/>
              <a:gd name="connsiteX3" fmla="*/ 0 w 235834"/>
              <a:gd name="connsiteY3" fmla="*/ 272096 h 272095"/>
              <a:gd name="connsiteX4" fmla="*/ 235835 w 235834"/>
              <a:gd name="connsiteY4" fmla="*/ 136048 h 272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834" h="272095">
                <a:moveTo>
                  <a:pt x="235835" y="136048"/>
                </a:moveTo>
                <a:lnTo>
                  <a:pt x="0" y="0"/>
                </a:lnTo>
                <a:lnTo>
                  <a:pt x="44134" y="136048"/>
                </a:lnTo>
                <a:lnTo>
                  <a:pt x="0" y="272096"/>
                </a:lnTo>
                <a:lnTo>
                  <a:pt x="235835" y="136048"/>
                </a:lnTo>
                <a:close/>
              </a:path>
            </a:pathLst>
          </a:custGeom>
          <a:solidFill>
            <a:srgbClr val="75DFF1"/>
          </a:solidFill>
          <a:ln w="10453" cap="flat">
            <a:noFill/>
            <a:prstDash val="solid"/>
            <a:miter/>
          </a:ln>
        </p:spPr>
        <p:txBody>
          <a:bodyPr rtlCol="0" anchor="ctr"/>
          <a:lstStyle/>
          <a:p>
            <a:endParaRPr lang="en-US"/>
          </a:p>
        </p:txBody>
      </p:sp>
      <p:grpSp>
        <p:nvGrpSpPr>
          <p:cNvPr id="93" name="Group 92">
            <a:extLst>
              <a:ext uri="{FF2B5EF4-FFF2-40B4-BE49-F238E27FC236}">
                <a16:creationId xmlns:a16="http://schemas.microsoft.com/office/drawing/2014/main" id="{4099DD6E-C9C6-A36C-EDBE-529DC5648EAD}"/>
              </a:ext>
            </a:extLst>
          </p:cNvPr>
          <p:cNvGrpSpPr/>
          <p:nvPr/>
        </p:nvGrpSpPr>
        <p:grpSpPr>
          <a:xfrm>
            <a:off x="5570497" y="1389540"/>
            <a:ext cx="5887596" cy="4401911"/>
            <a:chOff x="5570497" y="1389540"/>
            <a:chExt cx="5887596" cy="4401911"/>
          </a:xfrm>
        </p:grpSpPr>
        <p:sp>
          <p:nvSpPr>
            <p:cNvPr id="12" name="Freeform 11">
              <a:extLst>
                <a:ext uri="{FF2B5EF4-FFF2-40B4-BE49-F238E27FC236}">
                  <a16:creationId xmlns:a16="http://schemas.microsoft.com/office/drawing/2014/main" id="{B5EA4475-576E-FC52-F6F5-F7E065721816}"/>
                </a:ext>
              </a:extLst>
            </p:cNvPr>
            <p:cNvSpPr/>
            <p:nvPr/>
          </p:nvSpPr>
          <p:spPr>
            <a:xfrm>
              <a:off x="6853415" y="1389540"/>
              <a:ext cx="2310444" cy="487243"/>
            </a:xfrm>
            <a:custGeom>
              <a:avLst/>
              <a:gdLst>
                <a:gd name="connsiteX0" fmla="*/ 2205443 w 2310444"/>
                <a:gd name="connsiteY0" fmla="*/ 0 h 487243"/>
                <a:gd name="connsiteX1" fmla="*/ 2310444 w 2310444"/>
                <a:gd name="connsiteY1" fmla="*/ 104909 h 487243"/>
                <a:gd name="connsiteX2" fmla="*/ 2310444 w 2310444"/>
                <a:gd name="connsiteY2" fmla="*/ 382334 h 487243"/>
                <a:gd name="connsiteX3" fmla="*/ 2205443 w 2310444"/>
                <a:gd name="connsiteY3" fmla="*/ 487244 h 487243"/>
                <a:gd name="connsiteX4" fmla="*/ 105001 w 2310444"/>
                <a:gd name="connsiteY4" fmla="*/ 487244 h 487243"/>
                <a:gd name="connsiteX5" fmla="*/ 0 w 2310444"/>
                <a:gd name="connsiteY5" fmla="*/ 382334 h 487243"/>
                <a:gd name="connsiteX6" fmla="*/ 0 w 2310444"/>
                <a:gd name="connsiteY6" fmla="*/ 104909 h 487243"/>
                <a:gd name="connsiteX7" fmla="*/ 105001 w 2310444"/>
                <a:gd name="connsiteY7" fmla="*/ 0 h 48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444" h="487243">
                  <a:moveTo>
                    <a:pt x="2205443" y="0"/>
                  </a:moveTo>
                  <a:cubicBezTo>
                    <a:pt x="2263434" y="0"/>
                    <a:pt x="2310444" y="46970"/>
                    <a:pt x="2310444" y="104909"/>
                  </a:cubicBezTo>
                  <a:lnTo>
                    <a:pt x="2310444" y="382334"/>
                  </a:lnTo>
                  <a:cubicBezTo>
                    <a:pt x="2310444" y="440274"/>
                    <a:pt x="2263434" y="487244"/>
                    <a:pt x="2205443" y="487244"/>
                  </a:cubicBezTo>
                  <a:lnTo>
                    <a:pt x="105001" y="487244"/>
                  </a:lnTo>
                  <a:cubicBezTo>
                    <a:pt x="47010" y="487244"/>
                    <a:pt x="0" y="440274"/>
                    <a:pt x="0" y="382334"/>
                  </a:cubicBezTo>
                  <a:lnTo>
                    <a:pt x="0" y="104909"/>
                  </a:lnTo>
                  <a:cubicBezTo>
                    <a:pt x="0" y="46970"/>
                    <a:pt x="47010" y="0"/>
                    <a:pt x="105001" y="0"/>
                  </a:cubicBezTo>
                  <a:close/>
                </a:path>
              </a:pathLst>
            </a:custGeom>
            <a:solidFill>
              <a:srgbClr val="162E45"/>
            </a:solidFill>
            <a:ln w="1045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C3C8D4F-ED7A-39B5-E550-381D29F6E1F8}"/>
                </a:ext>
              </a:extLst>
            </p:cNvPr>
            <p:cNvSpPr/>
            <p:nvPr/>
          </p:nvSpPr>
          <p:spPr>
            <a:xfrm>
              <a:off x="7383860" y="2198826"/>
              <a:ext cx="1249660" cy="381811"/>
            </a:xfrm>
            <a:custGeom>
              <a:avLst/>
              <a:gdLst>
                <a:gd name="connsiteX0" fmla="*/ 105001 w 1249660"/>
                <a:gd name="connsiteY0" fmla="*/ 0 h 381811"/>
                <a:gd name="connsiteX1" fmla="*/ 1144660 w 1249660"/>
                <a:gd name="connsiteY1" fmla="*/ 0 h 381811"/>
                <a:gd name="connsiteX2" fmla="*/ 1249661 w 1249660"/>
                <a:gd name="connsiteY2" fmla="*/ 109089 h 381811"/>
                <a:gd name="connsiteX3" fmla="*/ 1249661 w 1249660"/>
                <a:gd name="connsiteY3" fmla="*/ 272723 h 381811"/>
                <a:gd name="connsiteX4" fmla="*/ 1144660 w 1249660"/>
                <a:gd name="connsiteY4" fmla="*/ 381812 h 381811"/>
                <a:gd name="connsiteX5" fmla="*/ 105001 w 1249660"/>
                <a:gd name="connsiteY5" fmla="*/ 381812 h 381811"/>
                <a:gd name="connsiteX6" fmla="*/ 0 w 1249660"/>
                <a:gd name="connsiteY6" fmla="*/ 272723 h 381811"/>
                <a:gd name="connsiteX7" fmla="*/ 0 w 1249660"/>
                <a:gd name="connsiteY7" fmla="*/ 109089 h 381811"/>
                <a:gd name="connsiteX8" fmla="*/ 105001 w 1249660"/>
                <a:gd name="connsiteY8" fmla="*/ 0 h 38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9660" h="381811">
                  <a:moveTo>
                    <a:pt x="105001" y="0"/>
                  </a:moveTo>
                  <a:lnTo>
                    <a:pt x="1144660" y="0"/>
                  </a:lnTo>
                  <a:cubicBezTo>
                    <a:pt x="1202703" y="0"/>
                    <a:pt x="1249661" y="48798"/>
                    <a:pt x="1249661" y="109089"/>
                  </a:cubicBezTo>
                  <a:lnTo>
                    <a:pt x="1249661" y="272723"/>
                  </a:lnTo>
                  <a:cubicBezTo>
                    <a:pt x="1249661" y="333014"/>
                    <a:pt x="1202598" y="381812"/>
                    <a:pt x="1144660" y="381812"/>
                  </a:cubicBezTo>
                  <a:lnTo>
                    <a:pt x="105001" y="381812"/>
                  </a:lnTo>
                  <a:cubicBezTo>
                    <a:pt x="46958" y="381812"/>
                    <a:pt x="0" y="333014"/>
                    <a:pt x="0" y="272723"/>
                  </a:cubicBezTo>
                  <a:lnTo>
                    <a:pt x="0" y="109089"/>
                  </a:lnTo>
                  <a:cubicBezTo>
                    <a:pt x="0" y="48798"/>
                    <a:pt x="47062" y="0"/>
                    <a:pt x="105001" y="0"/>
                  </a:cubicBezTo>
                  <a:close/>
                </a:path>
              </a:pathLst>
            </a:custGeom>
            <a:solidFill>
              <a:srgbClr val="162E45"/>
            </a:solidFill>
            <a:ln w="1045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6AAB24-8795-7431-0EC1-79D86E4D6033}"/>
                </a:ext>
              </a:extLst>
            </p:cNvPr>
            <p:cNvSpPr/>
            <p:nvPr/>
          </p:nvSpPr>
          <p:spPr>
            <a:xfrm>
              <a:off x="5570497" y="2907696"/>
              <a:ext cx="1543747" cy="400724"/>
            </a:xfrm>
            <a:custGeom>
              <a:avLst/>
              <a:gdLst>
                <a:gd name="connsiteX0" fmla="*/ 1476396 w 1543747"/>
                <a:gd name="connsiteY0" fmla="*/ 0 h 400724"/>
                <a:gd name="connsiteX1" fmla="*/ 1543747 w 1543747"/>
                <a:gd name="connsiteY1" fmla="*/ 67292 h 400724"/>
                <a:gd name="connsiteX2" fmla="*/ 1543747 w 1543747"/>
                <a:gd name="connsiteY2" fmla="*/ 333432 h 400724"/>
                <a:gd name="connsiteX3" fmla="*/ 1476396 w 1543747"/>
                <a:gd name="connsiteY3" fmla="*/ 400725 h 400724"/>
                <a:gd name="connsiteX4" fmla="*/ 67351 w 1543747"/>
                <a:gd name="connsiteY4" fmla="*/ 400725 h 400724"/>
                <a:gd name="connsiteX5" fmla="*/ 0 w 1543747"/>
                <a:gd name="connsiteY5" fmla="*/ 333432 h 400724"/>
                <a:gd name="connsiteX6" fmla="*/ 0 w 1543747"/>
                <a:gd name="connsiteY6" fmla="*/ 67292 h 400724"/>
                <a:gd name="connsiteX7" fmla="*/ 67351 w 1543747"/>
                <a:gd name="connsiteY7" fmla="*/ 0 h 40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747" h="400724">
                  <a:moveTo>
                    <a:pt x="1476396" y="0"/>
                  </a:moveTo>
                  <a:cubicBezTo>
                    <a:pt x="1513593" y="0"/>
                    <a:pt x="1543747" y="30128"/>
                    <a:pt x="1543747" y="67292"/>
                  </a:cubicBezTo>
                  <a:lnTo>
                    <a:pt x="1543747" y="333432"/>
                  </a:lnTo>
                  <a:cubicBezTo>
                    <a:pt x="1543747" y="370597"/>
                    <a:pt x="1513593" y="400725"/>
                    <a:pt x="1476396" y="400725"/>
                  </a:cubicBezTo>
                  <a:lnTo>
                    <a:pt x="67351" y="400725"/>
                  </a:lnTo>
                  <a:cubicBezTo>
                    <a:pt x="30154" y="400725"/>
                    <a:pt x="0" y="370597"/>
                    <a:pt x="0" y="333432"/>
                  </a:cubicBezTo>
                  <a:lnTo>
                    <a:pt x="0" y="67292"/>
                  </a:lnTo>
                  <a:cubicBezTo>
                    <a:pt x="0" y="30128"/>
                    <a:pt x="30154" y="0"/>
                    <a:pt x="67351" y="0"/>
                  </a:cubicBezTo>
                  <a:close/>
                </a:path>
              </a:pathLst>
            </a:custGeom>
            <a:solidFill>
              <a:srgbClr val="4498FF"/>
            </a:solidFill>
            <a:ln w="1045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A5B6A7-1520-6450-A257-AE90F1E98ECD}"/>
                </a:ext>
              </a:extLst>
            </p:cNvPr>
            <p:cNvSpPr/>
            <p:nvPr/>
          </p:nvSpPr>
          <p:spPr>
            <a:xfrm>
              <a:off x="8912338" y="2907696"/>
              <a:ext cx="1199042" cy="400724"/>
            </a:xfrm>
            <a:custGeom>
              <a:avLst/>
              <a:gdLst>
                <a:gd name="connsiteX0" fmla="*/ 1131691 w 1199042"/>
                <a:gd name="connsiteY0" fmla="*/ 0 h 400724"/>
                <a:gd name="connsiteX1" fmla="*/ 1199043 w 1199042"/>
                <a:gd name="connsiteY1" fmla="*/ 67292 h 400724"/>
                <a:gd name="connsiteX2" fmla="*/ 1199043 w 1199042"/>
                <a:gd name="connsiteY2" fmla="*/ 333432 h 400724"/>
                <a:gd name="connsiteX3" fmla="*/ 1131691 w 1199042"/>
                <a:gd name="connsiteY3" fmla="*/ 400725 h 400724"/>
                <a:gd name="connsiteX4" fmla="*/ 67351 w 1199042"/>
                <a:gd name="connsiteY4" fmla="*/ 400725 h 400724"/>
                <a:gd name="connsiteX5" fmla="*/ 0 w 1199042"/>
                <a:gd name="connsiteY5" fmla="*/ 333432 h 400724"/>
                <a:gd name="connsiteX6" fmla="*/ 0 w 1199042"/>
                <a:gd name="connsiteY6" fmla="*/ 67292 h 400724"/>
                <a:gd name="connsiteX7" fmla="*/ 67351 w 1199042"/>
                <a:gd name="connsiteY7" fmla="*/ 0 h 40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042" h="400724">
                  <a:moveTo>
                    <a:pt x="1131691" y="0"/>
                  </a:moveTo>
                  <a:cubicBezTo>
                    <a:pt x="1168888" y="0"/>
                    <a:pt x="1199043" y="30128"/>
                    <a:pt x="1199043" y="67292"/>
                  </a:cubicBezTo>
                  <a:lnTo>
                    <a:pt x="1199043" y="333432"/>
                  </a:lnTo>
                  <a:cubicBezTo>
                    <a:pt x="1199043" y="370597"/>
                    <a:pt x="1168888" y="400725"/>
                    <a:pt x="1131691" y="400725"/>
                  </a:cubicBezTo>
                  <a:lnTo>
                    <a:pt x="67351" y="400725"/>
                  </a:lnTo>
                  <a:cubicBezTo>
                    <a:pt x="30154" y="400725"/>
                    <a:pt x="0" y="370597"/>
                    <a:pt x="0" y="333432"/>
                  </a:cubicBezTo>
                  <a:lnTo>
                    <a:pt x="0" y="67292"/>
                  </a:lnTo>
                  <a:cubicBezTo>
                    <a:pt x="0" y="30128"/>
                    <a:pt x="30154" y="0"/>
                    <a:pt x="67351" y="0"/>
                  </a:cubicBezTo>
                  <a:close/>
                </a:path>
              </a:pathLst>
            </a:custGeom>
            <a:solidFill>
              <a:srgbClr val="4498FF"/>
            </a:solidFill>
            <a:ln w="1045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58107E-5FD0-4D95-C355-D5B029470B2A}"/>
                </a:ext>
              </a:extLst>
            </p:cNvPr>
            <p:cNvSpPr/>
            <p:nvPr/>
          </p:nvSpPr>
          <p:spPr>
            <a:xfrm>
              <a:off x="7537910" y="2907696"/>
              <a:ext cx="941454" cy="400724"/>
            </a:xfrm>
            <a:custGeom>
              <a:avLst/>
              <a:gdLst>
                <a:gd name="connsiteX0" fmla="*/ 874104 w 941454"/>
                <a:gd name="connsiteY0" fmla="*/ 0 h 400724"/>
                <a:gd name="connsiteX1" fmla="*/ 941455 w 941454"/>
                <a:gd name="connsiteY1" fmla="*/ 67292 h 400724"/>
                <a:gd name="connsiteX2" fmla="*/ 941455 w 941454"/>
                <a:gd name="connsiteY2" fmla="*/ 333432 h 400724"/>
                <a:gd name="connsiteX3" fmla="*/ 874104 w 941454"/>
                <a:gd name="connsiteY3" fmla="*/ 400725 h 400724"/>
                <a:gd name="connsiteX4" fmla="*/ 67351 w 941454"/>
                <a:gd name="connsiteY4" fmla="*/ 400725 h 400724"/>
                <a:gd name="connsiteX5" fmla="*/ 0 w 941454"/>
                <a:gd name="connsiteY5" fmla="*/ 333432 h 400724"/>
                <a:gd name="connsiteX6" fmla="*/ 0 w 941454"/>
                <a:gd name="connsiteY6" fmla="*/ 67292 h 400724"/>
                <a:gd name="connsiteX7" fmla="*/ 67351 w 941454"/>
                <a:gd name="connsiteY7" fmla="*/ 0 h 40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1454" h="400724">
                  <a:moveTo>
                    <a:pt x="874104" y="0"/>
                  </a:moveTo>
                  <a:cubicBezTo>
                    <a:pt x="911301" y="0"/>
                    <a:pt x="941455" y="30128"/>
                    <a:pt x="941455" y="67292"/>
                  </a:cubicBezTo>
                  <a:lnTo>
                    <a:pt x="941455" y="333432"/>
                  </a:lnTo>
                  <a:cubicBezTo>
                    <a:pt x="941455" y="370597"/>
                    <a:pt x="911301" y="400725"/>
                    <a:pt x="874104" y="400725"/>
                  </a:cubicBezTo>
                  <a:lnTo>
                    <a:pt x="67351" y="400725"/>
                  </a:lnTo>
                  <a:cubicBezTo>
                    <a:pt x="30154" y="400725"/>
                    <a:pt x="0" y="370597"/>
                    <a:pt x="0" y="333432"/>
                  </a:cubicBezTo>
                  <a:lnTo>
                    <a:pt x="0" y="67292"/>
                  </a:lnTo>
                  <a:cubicBezTo>
                    <a:pt x="0" y="30128"/>
                    <a:pt x="30154" y="0"/>
                    <a:pt x="67351" y="0"/>
                  </a:cubicBezTo>
                  <a:close/>
                </a:path>
              </a:pathLst>
            </a:custGeom>
            <a:solidFill>
              <a:srgbClr val="4498FF"/>
            </a:solidFill>
            <a:ln w="1045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AF2BCA1-67A9-824D-6E79-55BC79A10D46}"/>
                </a:ext>
              </a:extLst>
            </p:cNvPr>
            <p:cNvSpPr/>
            <p:nvPr/>
          </p:nvSpPr>
          <p:spPr>
            <a:xfrm>
              <a:off x="10544458" y="2907696"/>
              <a:ext cx="913635" cy="400724"/>
            </a:xfrm>
            <a:custGeom>
              <a:avLst/>
              <a:gdLst>
                <a:gd name="connsiteX0" fmla="*/ 846285 w 913635"/>
                <a:gd name="connsiteY0" fmla="*/ 0 h 400724"/>
                <a:gd name="connsiteX1" fmla="*/ 913636 w 913635"/>
                <a:gd name="connsiteY1" fmla="*/ 67292 h 400724"/>
                <a:gd name="connsiteX2" fmla="*/ 913636 w 913635"/>
                <a:gd name="connsiteY2" fmla="*/ 333432 h 400724"/>
                <a:gd name="connsiteX3" fmla="*/ 846285 w 913635"/>
                <a:gd name="connsiteY3" fmla="*/ 400725 h 400724"/>
                <a:gd name="connsiteX4" fmla="*/ 67352 w 913635"/>
                <a:gd name="connsiteY4" fmla="*/ 400725 h 400724"/>
                <a:gd name="connsiteX5" fmla="*/ 0 w 913635"/>
                <a:gd name="connsiteY5" fmla="*/ 333432 h 400724"/>
                <a:gd name="connsiteX6" fmla="*/ 0 w 913635"/>
                <a:gd name="connsiteY6" fmla="*/ 67292 h 400724"/>
                <a:gd name="connsiteX7" fmla="*/ 67352 w 913635"/>
                <a:gd name="connsiteY7" fmla="*/ 0 h 40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635" h="400724">
                  <a:moveTo>
                    <a:pt x="846285" y="0"/>
                  </a:moveTo>
                  <a:cubicBezTo>
                    <a:pt x="883482" y="0"/>
                    <a:pt x="913636" y="30128"/>
                    <a:pt x="913636" y="67292"/>
                  </a:cubicBezTo>
                  <a:lnTo>
                    <a:pt x="913636" y="333432"/>
                  </a:lnTo>
                  <a:cubicBezTo>
                    <a:pt x="913636" y="370597"/>
                    <a:pt x="883482" y="400725"/>
                    <a:pt x="846285" y="400725"/>
                  </a:cubicBezTo>
                  <a:lnTo>
                    <a:pt x="67352" y="400725"/>
                  </a:lnTo>
                  <a:cubicBezTo>
                    <a:pt x="30155" y="400725"/>
                    <a:pt x="0" y="370597"/>
                    <a:pt x="0" y="333432"/>
                  </a:cubicBezTo>
                  <a:lnTo>
                    <a:pt x="0" y="67292"/>
                  </a:lnTo>
                  <a:cubicBezTo>
                    <a:pt x="0" y="30128"/>
                    <a:pt x="30155" y="0"/>
                    <a:pt x="67352" y="0"/>
                  </a:cubicBezTo>
                  <a:close/>
                </a:path>
              </a:pathLst>
            </a:custGeom>
            <a:solidFill>
              <a:srgbClr val="4498FF"/>
            </a:solidFill>
            <a:ln w="1045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D3BA37A-2786-63D5-8300-EEC656B0B01F}"/>
                </a:ext>
              </a:extLst>
            </p:cNvPr>
            <p:cNvSpPr/>
            <p:nvPr/>
          </p:nvSpPr>
          <p:spPr>
            <a:xfrm>
              <a:off x="9505532" y="4493981"/>
              <a:ext cx="1126775" cy="367287"/>
            </a:xfrm>
            <a:custGeom>
              <a:avLst/>
              <a:gdLst>
                <a:gd name="connsiteX0" fmla="*/ 1021775 w 1126775"/>
                <a:gd name="connsiteY0" fmla="*/ 0 h 367287"/>
                <a:gd name="connsiteX1" fmla="*/ 1126776 w 1126775"/>
                <a:gd name="connsiteY1" fmla="*/ 104909 h 367287"/>
                <a:gd name="connsiteX2" fmla="*/ 1126776 w 1126775"/>
                <a:gd name="connsiteY2" fmla="*/ 262378 h 367287"/>
                <a:gd name="connsiteX3" fmla="*/ 1021775 w 1126775"/>
                <a:gd name="connsiteY3" fmla="*/ 367288 h 367287"/>
                <a:gd name="connsiteX4" fmla="*/ 105002 w 1126775"/>
                <a:gd name="connsiteY4" fmla="*/ 367288 h 367287"/>
                <a:gd name="connsiteX5" fmla="*/ 1 w 1126775"/>
                <a:gd name="connsiteY5" fmla="*/ 262378 h 367287"/>
                <a:gd name="connsiteX6" fmla="*/ 1 w 1126775"/>
                <a:gd name="connsiteY6" fmla="*/ 104909 h 367287"/>
                <a:gd name="connsiteX7" fmla="*/ 105002 w 1126775"/>
                <a:gd name="connsiteY7" fmla="*/ 0 h 36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75" h="367287">
                  <a:moveTo>
                    <a:pt x="1021775" y="0"/>
                  </a:moveTo>
                  <a:cubicBezTo>
                    <a:pt x="1079765" y="0"/>
                    <a:pt x="1126776" y="46969"/>
                    <a:pt x="1126776" y="104909"/>
                  </a:cubicBezTo>
                  <a:lnTo>
                    <a:pt x="1126776" y="262378"/>
                  </a:lnTo>
                  <a:cubicBezTo>
                    <a:pt x="1126776" y="320318"/>
                    <a:pt x="1079765" y="367288"/>
                    <a:pt x="1021775" y="367288"/>
                  </a:cubicBezTo>
                  <a:lnTo>
                    <a:pt x="105002" y="367288"/>
                  </a:lnTo>
                  <a:cubicBezTo>
                    <a:pt x="47011" y="367288"/>
                    <a:pt x="1" y="320318"/>
                    <a:pt x="1" y="262378"/>
                  </a:cubicBezTo>
                  <a:lnTo>
                    <a:pt x="1" y="104909"/>
                  </a:lnTo>
                  <a:cubicBezTo>
                    <a:pt x="1" y="46969"/>
                    <a:pt x="47011" y="0"/>
                    <a:pt x="105002" y="0"/>
                  </a:cubicBezTo>
                  <a:close/>
                </a:path>
              </a:pathLst>
            </a:custGeom>
            <a:solidFill>
              <a:srgbClr val="4498FF"/>
            </a:solidFill>
            <a:ln w="1045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C20C749-B492-104E-1C06-31B0C64FAE85}"/>
                </a:ext>
              </a:extLst>
            </p:cNvPr>
            <p:cNvSpPr/>
            <p:nvPr/>
          </p:nvSpPr>
          <p:spPr>
            <a:xfrm>
              <a:off x="7927272" y="1926522"/>
              <a:ext cx="162835" cy="229985"/>
            </a:xfrm>
            <a:custGeom>
              <a:avLst/>
              <a:gdLst>
                <a:gd name="connsiteX0" fmla="*/ 122049 w 162835"/>
                <a:gd name="connsiteY0" fmla="*/ 0 h 229985"/>
                <a:gd name="connsiteX1" fmla="*/ 122049 w 162835"/>
                <a:gd name="connsiteY1" fmla="*/ 136466 h 229985"/>
                <a:gd name="connsiteX2" fmla="*/ 162836 w 162835"/>
                <a:gd name="connsiteY2" fmla="*/ 136466 h 229985"/>
                <a:gd name="connsiteX3" fmla="*/ 81366 w 162835"/>
                <a:gd name="connsiteY3" fmla="*/ 229986 h 229985"/>
                <a:gd name="connsiteX4" fmla="*/ 0 w 162835"/>
                <a:gd name="connsiteY4" fmla="*/ 136466 h 229985"/>
                <a:gd name="connsiteX5" fmla="*/ 40683 w 162835"/>
                <a:gd name="connsiteY5" fmla="*/ 136466 h 229985"/>
                <a:gd name="connsiteX6" fmla="*/ 40683 w 162835"/>
                <a:gd name="connsiteY6" fmla="*/ 0 h 229985"/>
                <a:gd name="connsiteX7" fmla="*/ 122049 w 162835"/>
                <a:gd name="connsiteY7" fmla="*/ 0 h 22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5" h="229985">
                  <a:moveTo>
                    <a:pt x="122049" y="0"/>
                  </a:moveTo>
                  <a:lnTo>
                    <a:pt x="122049" y="136466"/>
                  </a:lnTo>
                  <a:lnTo>
                    <a:pt x="162836" y="136466"/>
                  </a:lnTo>
                  <a:lnTo>
                    <a:pt x="81366" y="229986"/>
                  </a:lnTo>
                  <a:lnTo>
                    <a:pt x="0" y="136466"/>
                  </a:lnTo>
                  <a:lnTo>
                    <a:pt x="40683" y="136466"/>
                  </a:lnTo>
                  <a:lnTo>
                    <a:pt x="40683" y="0"/>
                  </a:lnTo>
                  <a:lnTo>
                    <a:pt x="122049" y="0"/>
                  </a:lnTo>
                  <a:close/>
                </a:path>
              </a:pathLst>
            </a:custGeom>
            <a:solidFill>
              <a:srgbClr val="D0D2D3"/>
            </a:solidFill>
            <a:ln w="1045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01686C6-F83F-58B3-1C5E-F8B024443367}"/>
                </a:ext>
              </a:extLst>
            </p:cNvPr>
            <p:cNvSpPr/>
            <p:nvPr/>
          </p:nvSpPr>
          <p:spPr>
            <a:xfrm>
              <a:off x="7927272" y="2638944"/>
              <a:ext cx="162835" cy="229985"/>
            </a:xfrm>
            <a:custGeom>
              <a:avLst/>
              <a:gdLst>
                <a:gd name="connsiteX0" fmla="*/ 122049 w 162835"/>
                <a:gd name="connsiteY0" fmla="*/ 0 h 229985"/>
                <a:gd name="connsiteX1" fmla="*/ 122049 w 162835"/>
                <a:gd name="connsiteY1" fmla="*/ 136466 h 229985"/>
                <a:gd name="connsiteX2" fmla="*/ 162836 w 162835"/>
                <a:gd name="connsiteY2" fmla="*/ 136466 h 229985"/>
                <a:gd name="connsiteX3" fmla="*/ 81366 w 162835"/>
                <a:gd name="connsiteY3" fmla="*/ 229986 h 229985"/>
                <a:gd name="connsiteX4" fmla="*/ 0 w 162835"/>
                <a:gd name="connsiteY4" fmla="*/ 136466 h 229985"/>
                <a:gd name="connsiteX5" fmla="*/ 40683 w 162835"/>
                <a:gd name="connsiteY5" fmla="*/ 136466 h 229985"/>
                <a:gd name="connsiteX6" fmla="*/ 40683 w 162835"/>
                <a:gd name="connsiteY6" fmla="*/ 0 h 229985"/>
                <a:gd name="connsiteX7" fmla="*/ 122049 w 162835"/>
                <a:gd name="connsiteY7" fmla="*/ 0 h 22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5" h="229985">
                  <a:moveTo>
                    <a:pt x="122049" y="0"/>
                  </a:moveTo>
                  <a:lnTo>
                    <a:pt x="122049" y="136466"/>
                  </a:lnTo>
                  <a:lnTo>
                    <a:pt x="162836" y="136466"/>
                  </a:lnTo>
                  <a:lnTo>
                    <a:pt x="81366" y="229986"/>
                  </a:lnTo>
                  <a:lnTo>
                    <a:pt x="0" y="136466"/>
                  </a:lnTo>
                  <a:lnTo>
                    <a:pt x="40683" y="136466"/>
                  </a:lnTo>
                  <a:lnTo>
                    <a:pt x="40683" y="0"/>
                  </a:lnTo>
                  <a:lnTo>
                    <a:pt x="122049" y="0"/>
                  </a:lnTo>
                  <a:close/>
                </a:path>
              </a:pathLst>
            </a:custGeom>
            <a:solidFill>
              <a:srgbClr val="D0D2D3"/>
            </a:solidFill>
            <a:ln w="1045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71BE1B5-C34E-6690-9A86-6B25CCED04EB}"/>
                </a:ext>
              </a:extLst>
            </p:cNvPr>
            <p:cNvSpPr/>
            <p:nvPr/>
          </p:nvSpPr>
          <p:spPr>
            <a:xfrm>
              <a:off x="7924657" y="3375504"/>
              <a:ext cx="162731" cy="406889"/>
            </a:xfrm>
            <a:custGeom>
              <a:avLst/>
              <a:gdLst>
                <a:gd name="connsiteX0" fmla="*/ 122049 w 162731"/>
                <a:gd name="connsiteY0" fmla="*/ 0 h 406889"/>
                <a:gd name="connsiteX1" fmla="*/ 122049 w 162731"/>
                <a:gd name="connsiteY1" fmla="*/ 325595 h 406889"/>
                <a:gd name="connsiteX2" fmla="*/ 162732 w 162731"/>
                <a:gd name="connsiteY2" fmla="*/ 325595 h 406889"/>
                <a:gd name="connsiteX3" fmla="*/ 81366 w 162731"/>
                <a:gd name="connsiteY3" fmla="*/ 406890 h 406889"/>
                <a:gd name="connsiteX4" fmla="*/ 0 w 162731"/>
                <a:gd name="connsiteY4" fmla="*/ 325595 h 406889"/>
                <a:gd name="connsiteX5" fmla="*/ 40683 w 162731"/>
                <a:gd name="connsiteY5" fmla="*/ 325595 h 406889"/>
                <a:gd name="connsiteX6" fmla="*/ 40683 w 162731"/>
                <a:gd name="connsiteY6" fmla="*/ 0 h 406889"/>
                <a:gd name="connsiteX7" fmla="*/ 122049 w 162731"/>
                <a:gd name="connsiteY7" fmla="*/ 0 h 40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31" h="406889">
                  <a:moveTo>
                    <a:pt x="122049" y="0"/>
                  </a:moveTo>
                  <a:lnTo>
                    <a:pt x="122049" y="325595"/>
                  </a:lnTo>
                  <a:lnTo>
                    <a:pt x="162732" y="325595"/>
                  </a:lnTo>
                  <a:lnTo>
                    <a:pt x="81366" y="406890"/>
                  </a:lnTo>
                  <a:lnTo>
                    <a:pt x="0" y="325595"/>
                  </a:lnTo>
                  <a:lnTo>
                    <a:pt x="40683" y="325595"/>
                  </a:lnTo>
                  <a:lnTo>
                    <a:pt x="40683" y="0"/>
                  </a:lnTo>
                  <a:lnTo>
                    <a:pt x="122049" y="0"/>
                  </a:lnTo>
                  <a:close/>
                </a:path>
              </a:pathLst>
            </a:custGeom>
            <a:solidFill>
              <a:srgbClr val="D8D8D8"/>
            </a:solidFill>
            <a:ln w="1045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851EAC-1AE8-DB58-99FC-B71FD5198404}"/>
                </a:ext>
              </a:extLst>
            </p:cNvPr>
            <p:cNvSpPr/>
            <p:nvPr/>
          </p:nvSpPr>
          <p:spPr>
            <a:xfrm>
              <a:off x="9987554" y="3507373"/>
              <a:ext cx="162731" cy="275021"/>
            </a:xfrm>
            <a:custGeom>
              <a:avLst/>
              <a:gdLst>
                <a:gd name="connsiteX0" fmla="*/ 122049 w 162731"/>
                <a:gd name="connsiteY0" fmla="*/ 0 h 275021"/>
                <a:gd name="connsiteX1" fmla="*/ 122049 w 162731"/>
                <a:gd name="connsiteY1" fmla="*/ 193727 h 275021"/>
                <a:gd name="connsiteX2" fmla="*/ 162732 w 162731"/>
                <a:gd name="connsiteY2" fmla="*/ 193727 h 275021"/>
                <a:gd name="connsiteX3" fmla="*/ 81366 w 162731"/>
                <a:gd name="connsiteY3" fmla="*/ 275022 h 275021"/>
                <a:gd name="connsiteX4" fmla="*/ 0 w 162731"/>
                <a:gd name="connsiteY4" fmla="*/ 193727 h 275021"/>
                <a:gd name="connsiteX5" fmla="*/ 40683 w 162731"/>
                <a:gd name="connsiteY5" fmla="*/ 193727 h 275021"/>
                <a:gd name="connsiteX6" fmla="*/ 40683 w 162731"/>
                <a:gd name="connsiteY6" fmla="*/ 0 h 275021"/>
                <a:gd name="connsiteX7" fmla="*/ 122049 w 162731"/>
                <a:gd name="connsiteY7" fmla="*/ 0 h 27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31" h="275021">
                  <a:moveTo>
                    <a:pt x="122049" y="0"/>
                  </a:moveTo>
                  <a:lnTo>
                    <a:pt x="122049" y="193727"/>
                  </a:lnTo>
                  <a:lnTo>
                    <a:pt x="162732" y="193727"/>
                  </a:lnTo>
                  <a:lnTo>
                    <a:pt x="81366" y="275022"/>
                  </a:lnTo>
                  <a:lnTo>
                    <a:pt x="0" y="193727"/>
                  </a:lnTo>
                  <a:lnTo>
                    <a:pt x="40683" y="193727"/>
                  </a:lnTo>
                  <a:lnTo>
                    <a:pt x="40683" y="0"/>
                  </a:lnTo>
                  <a:lnTo>
                    <a:pt x="122049" y="0"/>
                  </a:lnTo>
                  <a:close/>
                </a:path>
              </a:pathLst>
            </a:custGeom>
            <a:solidFill>
              <a:srgbClr val="D8D8D8"/>
            </a:solidFill>
            <a:ln w="1045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F41048A-3A9D-1818-EFDA-485AD2D928BD}"/>
                </a:ext>
              </a:extLst>
            </p:cNvPr>
            <p:cNvSpPr/>
            <p:nvPr/>
          </p:nvSpPr>
          <p:spPr>
            <a:xfrm>
              <a:off x="7924657" y="4207361"/>
              <a:ext cx="162731" cy="261333"/>
            </a:xfrm>
            <a:custGeom>
              <a:avLst/>
              <a:gdLst>
                <a:gd name="connsiteX0" fmla="*/ 122049 w 162731"/>
                <a:gd name="connsiteY0" fmla="*/ 0 h 261333"/>
                <a:gd name="connsiteX1" fmla="*/ 122049 w 162731"/>
                <a:gd name="connsiteY1" fmla="*/ 179934 h 261333"/>
                <a:gd name="connsiteX2" fmla="*/ 162732 w 162731"/>
                <a:gd name="connsiteY2" fmla="*/ 179934 h 261333"/>
                <a:gd name="connsiteX3" fmla="*/ 81366 w 162731"/>
                <a:gd name="connsiteY3" fmla="*/ 261333 h 261333"/>
                <a:gd name="connsiteX4" fmla="*/ 0 w 162731"/>
                <a:gd name="connsiteY4" fmla="*/ 179934 h 261333"/>
                <a:gd name="connsiteX5" fmla="*/ 40683 w 162731"/>
                <a:gd name="connsiteY5" fmla="*/ 179934 h 261333"/>
                <a:gd name="connsiteX6" fmla="*/ 40683 w 162731"/>
                <a:gd name="connsiteY6" fmla="*/ 0 h 261333"/>
                <a:gd name="connsiteX7" fmla="*/ 122049 w 162731"/>
                <a:gd name="connsiteY7" fmla="*/ 0 h 2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31" h="261333">
                  <a:moveTo>
                    <a:pt x="122049" y="0"/>
                  </a:moveTo>
                  <a:lnTo>
                    <a:pt x="122049" y="179934"/>
                  </a:lnTo>
                  <a:lnTo>
                    <a:pt x="162732" y="179934"/>
                  </a:lnTo>
                  <a:lnTo>
                    <a:pt x="81366" y="261333"/>
                  </a:lnTo>
                  <a:lnTo>
                    <a:pt x="0" y="179934"/>
                  </a:lnTo>
                  <a:lnTo>
                    <a:pt x="40683" y="179934"/>
                  </a:lnTo>
                  <a:lnTo>
                    <a:pt x="40683" y="0"/>
                  </a:lnTo>
                  <a:lnTo>
                    <a:pt x="122049" y="0"/>
                  </a:lnTo>
                  <a:close/>
                </a:path>
              </a:pathLst>
            </a:custGeom>
            <a:solidFill>
              <a:srgbClr val="D8D8D8"/>
            </a:solidFill>
            <a:ln w="1045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17848D0-0668-3CFD-5CAD-87D881B92425}"/>
                </a:ext>
              </a:extLst>
            </p:cNvPr>
            <p:cNvSpPr/>
            <p:nvPr/>
          </p:nvSpPr>
          <p:spPr>
            <a:xfrm>
              <a:off x="6197576" y="3375504"/>
              <a:ext cx="162731" cy="406889"/>
            </a:xfrm>
            <a:custGeom>
              <a:avLst/>
              <a:gdLst>
                <a:gd name="connsiteX0" fmla="*/ 122048 w 162731"/>
                <a:gd name="connsiteY0" fmla="*/ 0 h 406889"/>
                <a:gd name="connsiteX1" fmla="*/ 122048 w 162731"/>
                <a:gd name="connsiteY1" fmla="*/ 325595 h 406889"/>
                <a:gd name="connsiteX2" fmla="*/ 162731 w 162731"/>
                <a:gd name="connsiteY2" fmla="*/ 325595 h 406889"/>
                <a:gd name="connsiteX3" fmla="*/ 81365 w 162731"/>
                <a:gd name="connsiteY3" fmla="*/ 406890 h 406889"/>
                <a:gd name="connsiteX4" fmla="*/ 0 w 162731"/>
                <a:gd name="connsiteY4" fmla="*/ 325595 h 406889"/>
                <a:gd name="connsiteX5" fmla="*/ 40683 w 162731"/>
                <a:gd name="connsiteY5" fmla="*/ 325595 h 406889"/>
                <a:gd name="connsiteX6" fmla="*/ 40683 w 162731"/>
                <a:gd name="connsiteY6" fmla="*/ 0 h 406889"/>
                <a:gd name="connsiteX7" fmla="*/ 122048 w 162731"/>
                <a:gd name="connsiteY7" fmla="*/ 0 h 40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31" h="406889">
                  <a:moveTo>
                    <a:pt x="122048" y="0"/>
                  </a:moveTo>
                  <a:lnTo>
                    <a:pt x="122048" y="325595"/>
                  </a:lnTo>
                  <a:lnTo>
                    <a:pt x="162731" y="325595"/>
                  </a:lnTo>
                  <a:lnTo>
                    <a:pt x="81365" y="406890"/>
                  </a:lnTo>
                  <a:lnTo>
                    <a:pt x="0" y="325595"/>
                  </a:lnTo>
                  <a:lnTo>
                    <a:pt x="40683" y="325595"/>
                  </a:lnTo>
                  <a:lnTo>
                    <a:pt x="40683" y="0"/>
                  </a:lnTo>
                  <a:lnTo>
                    <a:pt x="122048" y="0"/>
                  </a:lnTo>
                  <a:close/>
                </a:path>
              </a:pathLst>
            </a:custGeom>
            <a:solidFill>
              <a:srgbClr val="D8D8D8"/>
            </a:solidFill>
            <a:ln w="1045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4DADEBA-6C52-0713-C4DE-AE4032EBD14C}"/>
                </a:ext>
              </a:extLst>
            </p:cNvPr>
            <p:cNvSpPr/>
            <p:nvPr/>
          </p:nvSpPr>
          <p:spPr>
            <a:xfrm>
              <a:off x="6197576" y="4207361"/>
              <a:ext cx="162731" cy="261333"/>
            </a:xfrm>
            <a:custGeom>
              <a:avLst/>
              <a:gdLst>
                <a:gd name="connsiteX0" fmla="*/ 122048 w 162731"/>
                <a:gd name="connsiteY0" fmla="*/ 0 h 261333"/>
                <a:gd name="connsiteX1" fmla="*/ 122048 w 162731"/>
                <a:gd name="connsiteY1" fmla="*/ 179934 h 261333"/>
                <a:gd name="connsiteX2" fmla="*/ 162731 w 162731"/>
                <a:gd name="connsiteY2" fmla="*/ 179934 h 261333"/>
                <a:gd name="connsiteX3" fmla="*/ 81365 w 162731"/>
                <a:gd name="connsiteY3" fmla="*/ 261333 h 261333"/>
                <a:gd name="connsiteX4" fmla="*/ 0 w 162731"/>
                <a:gd name="connsiteY4" fmla="*/ 179934 h 261333"/>
                <a:gd name="connsiteX5" fmla="*/ 40683 w 162731"/>
                <a:gd name="connsiteY5" fmla="*/ 179934 h 261333"/>
                <a:gd name="connsiteX6" fmla="*/ 40683 w 162731"/>
                <a:gd name="connsiteY6" fmla="*/ 0 h 261333"/>
                <a:gd name="connsiteX7" fmla="*/ 122048 w 162731"/>
                <a:gd name="connsiteY7" fmla="*/ 0 h 2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31" h="261333">
                  <a:moveTo>
                    <a:pt x="122048" y="0"/>
                  </a:moveTo>
                  <a:lnTo>
                    <a:pt x="122048" y="179934"/>
                  </a:lnTo>
                  <a:lnTo>
                    <a:pt x="162731" y="179934"/>
                  </a:lnTo>
                  <a:lnTo>
                    <a:pt x="81365" y="261333"/>
                  </a:lnTo>
                  <a:lnTo>
                    <a:pt x="0" y="179934"/>
                  </a:lnTo>
                  <a:lnTo>
                    <a:pt x="40683" y="179934"/>
                  </a:lnTo>
                  <a:lnTo>
                    <a:pt x="40683" y="0"/>
                  </a:lnTo>
                  <a:lnTo>
                    <a:pt x="122048" y="0"/>
                  </a:lnTo>
                  <a:close/>
                </a:path>
              </a:pathLst>
            </a:custGeom>
            <a:solidFill>
              <a:srgbClr val="D8D8D8"/>
            </a:solidFill>
            <a:ln w="1045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91CCA7A-C654-A2BE-295A-AD56AA171D18}"/>
                </a:ext>
              </a:extLst>
            </p:cNvPr>
            <p:cNvSpPr/>
            <p:nvPr/>
          </p:nvSpPr>
          <p:spPr>
            <a:xfrm>
              <a:off x="9987554" y="4207361"/>
              <a:ext cx="162731" cy="261333"/>
            </a:xfrm>
            <a:custGeom>
              <a:avLst/>
              <a:gdLst>
                <a:gd name="connsiteX0" fmla="*/ 122049 w 162731"/>
                <a:gd name="connsiteY0" fmla="*/ 0 h 261333"/>
                <a:gd name="connsiteX1" fmla="*/ 122049 w 162731"/>
                <a:gd name="connsiteY1" fmla="*/ 179934 h 261333"/>
                <a:gd name="connsiteX2" fmla="*/ 162732 w 162731"/>
                <a:gd name="connsiteY2" fmla="*/ 179934 h 261333"/>
                <a:gd name="connsiteX3" fmla="*/ 81366 w 162731"/>
                <a:gd name="connsiteY3" fmla="*/ 261333 h 261333"/>
                <a:gd name="connsiteX4" fmla="*/ 0 w 162731"/>
                <a:gd name="connsiteY4" fmla="*/ 179934 h 261333"/>
                <a:gd name="connsiteX5" fmla="*/ 40683 w 162731"/>
                <a:gd name="connsiteY5" fmla="*/ 179934 h 261333"/>
                <a:gd name="connsiteX6" fmla="*/ 40683 w 162731"/>
                <a:gd name="connsiteY6" fmla="*/ 0 h 261333"/>
                <a:gd name="connsiteX7" fmla="*/ 122049 w 162731"/>
                <a:gd name="connsiteY7" fmla="*/ 0 h 2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731" h="261333">
                  <a:moveTo>
                    <a:pt x="122049" y="0"/>
                  </a:moveTo>
                  <a:lnTo>
                    <a:pt x="122049" y="179934"/>
                  </a:lnTo>
                  <a:lnTo>
                    <a:pt x="162732" y="179934"/>
                  </a:lnTo>
                  <a:lnTo>
                    <a:pt x="81366" y="261333"/>
                  </a:lnTo>
                  <a:lnTo>
                    <a:pt x="0" y="179934"/>
                  </a:lnTo>
                  <a:lnTo>
                    <a:pt x="40683" y="179934"/>
                  </a:lnTo>
                  <a:lnTo>
                    <a:pt x="40683" y="0"/>
                  </a:lnTo>
                  <a:lnTo>
                    <a:pt x="122049" y="0"/>
                  </a:lnTo>
                  <a:close/>
                </a:path>
              </a:pathLst>
            </a:custGeom>
            <a:solidFill>
              <a:srgbClr val="D8D8D8"/>
            </a:solidFill>
            <a:ln w="10453" cap="flat">
              <a:noFill/>
              <a:prstDash val="solid"/>
              <a:miter/>
            </a:ln>
          </p:spPr>
          <p:txBody>
            <a:bodyPr rtlCol="0" anchor="ctr"/>
            <a:lstStyle/>
            <a:p>
              <a:endParaRPr lang="en-US"/>
            </a:p>
          </p:txBody>
        </p:sp>
        <p:grpSp>
          <p:nvGrpSpPr>
            <p:cNvPr id="27" name="Graphic 6">
              <a:extLst>
                <a:ext uri="{FF2B5EF4-FFF2-40B4-BE49-F238E27FC236}">
                  <a16:creationId xmlns:a16="http://schemas.microsoft.com/office/drawing/2014/main" id="{B2974FE7-57C1-B1CD-8E98-FB1CABFC1B70}"/>
                </a:ext>
              </a:extLst>
            </p:cNvPr>
            <p:cNvGrpSpPr/>
            <p:nvPr/>
          </p:nvGrpSpPr>
          <p:grpSpPr>
            <a:xfrm>
              <a:off x="7191322" y="3024100"/>
              <a:ext cx="1634630" cy="162693"/>
              <a:chOff x="7191322" y="3024100"/>
              <a:chExt cx="1634630" cy="162693"/>
            </a:xfrm>
            <a:solidFill>
              <a:srgbClr val="D8D8D8"/>
            </a:solidFill>
          </p:grpSpPr>
          <p:sp>
            <p:nvSpPr>
              <p:cNvPr id="28" name="Freeform 27">
                <a:extLst>
                  <a:ext uri="{FF2B5EF4-FFF2-40B4-BE49-F238E27FC236}">
                    <a16:creationId xmlns:a16="http://schemas.microsoft.com/office/drawing/2014/main" id="{78B98233-A3B3-4E5D-BF6B-8104554EFC73}"/>
                  </a:ext>
                </a:extLst>
              </p:cNvPr>
              <p:cNvSpPr/>
              <p:nvPr/>
            </p:nvSpPr>
            <p:spPr>
              <a:xfrm>
                <a:off x="7191322" y="3024100"/>
                <a:ext cx="278295" cy="162693"/>
              </a:xfrm>
              <a:custGeom>
                <a:avLst/>
                <a:gdLst>
                  <a:gd name="connsiteX0" fmla="*/ 278295 w 278295"/>
                  <a:gd name="connsiteY0" fmla="*/ 122046 h 162693"/>
                  <a:gd name="connsiteX1" fmla="*/ 81366 w 278295"/>
                  <a:gd name="connsiteY1" fmla="*/ 122046 h 162693"/>
                  <a:gd name="connsiteX2" fmla="*/ 81366 w 278295"/>
                  <a:gd name="connsiteY2" fmla="*/ 162693 h 162693"/>
                  <a:gd name="connsiteX3" fmla="*/ 0 w 278295"/>
                  <a:gd name="connsiteY3" fmla="*/ 81399 h 162693"/>
                  <a:gd name="connsiteX4" fmla="*/ 81366 w 278295"/>
                  <a:gd name="connsiteY4" fmla="*/ 0 h 162693"/>
                  <a:gd name="connsiteX5" fmla="*/ 81366 w 278295"/>
                  <a:gd name="connsiteY5" fmla="*/ 40647 h 162693"/>
                  <a:gd name="connsiteX6" fmla="*/ 278295 w 278295"/>
                  <a:gd name="connsiteY6" fmla="*/ 40647 h 162693"/>
                  <a:gd name="connsiteX7" fmla="*/ 278295 w 278295"/>
                  <a:gd name="connsiteY7" fmla="*/ 122046 h 16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295" h="162693">
                    <a:moveTo>
                      <a:pt x="278295" y="122046"/>
                    </a:moveTo>
                    <a:lnTo>
                      <a:pt x="81366" y="122046"/>
                    </a:lnTo>
                    <a:lnTo>
                      <a:pt x="81366" y="162693"/>
                    </a:lnTo>
                    <a:lnTo>
                      <a:pt x="0" y="81399"/>
                    </a:lnTo>
                    <a:lnTo>
                      <a:pt x="81366" y="0"/>
                    </a:lnTo>
                    <a:lnTo>
                      <a:pt x="81366" y="40647"/>
                    </a:lnTo>
                    <a:lnTo>
                      <a:pt x="278295" y="40647"/>
                    </a:lnTo>
                    <a:lnTo>
                      <a:pt x="278295" y="122046"/>
                    </a:lnTo>
                    <a:close/>
                  </a:path>
                </a:pathLst>
              </a:custGeom>
              <a:solidFill>
                <a:srgbClr val="D8D8D8"/>
              </a:solidFill>
              <a:ln w="1045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CB61761-455B-3385-0B99-C0542FDE9ED8}"/>
                  </a:ext>
                </a:extLst>
              </p:cNvPr>
              <p:cNvSpPr/>
              <p:nvPr/>
            </p:nvSpPr>
            <p:spPr>
              <a:xfrm>
                <a:off x="8547657" y="3024100"/>
                <a:ext cx="278295" cy="162693"/>
              </a:xfrm>
              <a:custGeom>
                <a:avLst/>
                <a:gdLst>
                  <a:gd name="connsiteX0" fmla="*/ 0 w 278295"/>
                  <a:gd name="connsiteY0" fmla="*/ 40647 h 162693"/>
                  <a:gd name="connsiteX1" fmla="*/ 196930 w 278295"/>
                  <a:gd name="connsiteY1" fmla="*/ 40647 h 162693"/>
                  <a:gd name="connsiteX2" fmla="*/ 196930 w 278295"/>
                  <a:gd name="connsiteY2" fmla="*/ 0 h 162693"/>
                  <a:gd name="connsiteX3" fmla="*/ 278295 w 278295"/>
                  <a:gd name="connsiteY3" fmla="*/ 81399 h 162693"/>
                  <a:gd name="connsiteX4" fmla="*/ 196930 w 278295"/>
                  <a:gd name="connsiteY4" fmla="*/ 162693 h 162693"/>
                  <a:gd name="connsiteX5" fmla="*/ 196930 w 278295"/>
                  <a:gd name="connsiteY5" fmla="*/ 122046 h 162693"/>
                  <a:gd name="connsiteX6" fmla="*/ 0 w 278295"/>
                  <a:gd name="connsiteY6" fmla="*/ 122046 h 162693"/>
                  <a:gd name="connsiteX7" fmla="*/ 0 w 278295"/>
                  <a:gd name="connsiteY7" fmla="*/ 40647 h 16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295" h="162693">
                    <a:moveTo>
                      <a:pt x="0" y="40647"/>
                    </a:moveTo>
                    <a:lnTo>
                      <a:pt x="196930" y="40647"/>
                    </a:lnTo>
                    <a:lnTo>
                      <a:pt x="196930" y="0"/>
                    </a:lnTo>
                    <a:lnTo>
                      <a:pt x="278295" y="81399"/>
                    </a:lnTo>
                    <a:lnTo>
                      <a:pt x="196930" y="162693"/>
                    </a:lnTo>
                    <a:lnTo>
                      <a:pt x="196930" y="122046"/>
                    </a:lnTo>
                    <a:lnTo>
                      <a:pt x="0" y="122046"/>
                    </a:lnTo>
                    <a:lnTo>
                      <a:pt x="0" y="40647"/>
                    </a:lnTo>
                    <a:close/>
                  </a:path>
                </a:pathLst>
              </a:custGeom>
              <a:solidFill>
                <a:srgbClr val="D8D8D8"/>
              </a:solidFill>
              <a:ln w="10453"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141FBBCF-B26C-6A61-8106-5A045231A79B}"/>
                </a:ext>
              </a:extLst>
            </p:cNvPr>
            <p:cNvSpPr/>
            <p:nvPr/>
          </p:nvSpPr>
          <p:spPr>
            <a:xfrm>
              <a:off x="10200590" y="3024100"/>
              <a:ext cx="273065" cy="162693"/>
            </a:xfrm>
            <a:custGeom>
              <a:avLst/>
              <a:gdLst>
                <a:gd name="connsiteX0" fmla="*/ 0 w 273065"/>
                <a:gd name="connsiteY0" fmla="*/ 40647 h 162693"/>
                <a:gd name="connsiteX1" fmla="*/ 191595 w 273065"/>
                <a:gd name="connsiteY1" fmla="*/ 40647 h 162693"/>
                <a:gd name="connsiteX2" fmla="*/ 191595 w 273065"/>
                <a:gd name="connsiteY2" fmla="*/ 0 h 162693"/>
                <a:gd name="connsiteX3" fmla="*/ 273066 w 273065"/>
                <a:gd name="connsiteY3" fmla="*/ 81399 h 162693"/>
                <a:gd name="connsiteX4" fmla="*/ 191595 w 273065"/>
                <a:gd name="connsiteY4" fmla="*/ 162693 h 162693"/>
                <a:gd name="connsiteX5" fmla="*/ 191595 w 273065"/>
                <a:gd name="connsiteY5" fmla="*/ 122046 h 162693"/>
                <a:gd name="connsiteX6" fmla="*/ 0 w 273065"/>
                <a:gd name="connsiteY6" fmla="*/ 122046 h 162693"/>
                <a:gd name="connsiteX7" fmla="*/ 0 w 273065"/>
                <a:gd name="connsiteY7" fmla="*/ 40647 h 16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065" h="162693">
                  <a:moveTo>
                    <a:pt x="0" y="40647"/>
                  </a:moveTo>
                  <a:lnTo>
                    <a:pt x="191595" y="40647"/>
                  </a:lnTo>
                  <a:lnTo>
                    <a:pt x="191595" y="0"/>
                  </a:lnTo>
                  <a:lnTo>
                    <a:pt x="273066" y="81399"/>
                  </a:lnTo>
                  <a:lnTo>
                    <a:pt x="191595" y="162693"/>
                  </a:lnTo>
                  <a:lnTo>
                    <a:pt x="191595" y="122046"/>
                  </a:lnTo>
                  <a:lnTo>
                    <a:pt x="0" y="122046"/>
                  </a:lnTo>
                  <a:lnTo>
                    <a:pt x="0" y="40647"/>
                  </a:lnTo>
                  <a:close/>
                </a:path>
              </a:pathLst>
            </a:custGeom>
            <a:solidFill>
              <a:srgbClr val="D8D8D8"/>
            </a:solidFill>
            <a:ln w="10453"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14E16937-2F92-6A05-92BF-F176EDB79FCA}"/>
                </a:ext>
              </a:extLst>
            </p:cNvPr>
            <p:cNvSpPr txBox="1"/>
            <p:nvPr/>
          </p:nvSpPr>
          <p:spPr>
            <a:xfrm>
              <a:off x="6933805" y="1425741"/>
              <a:ext cx="2185214" cy="369332"/>
            </a:xfrm>
            <a:prstGeom prst="rect">
              <a:avLst/>
            </a:prstGeom>
            <a:noFill/>
          </p:spPr>
          <p:txBody>
            <a:bodyPr wrap="none" rtlCol="0">
              <a:spAutoFit/>
            </a:bodyPr>
            <a:lstStyle/>
            <a:p>
              <a:pPr algn="l"/>
              <a:r>
                <a:rPr lang="en-US" b="1" spc="0" baseline="0" dirty="0">
                  <a:ln/>
                  <a:solidFill>
                    <a:srgbClr val="FFFFFF"/>
                  </a:solidFill>
                  <a:latin typeface="Arial" panose="020B0604020202020204" pitchFamily="34" charset="0"/>
                  <a:ea typeface="Roboto"/>
                  <a:cs typeface="Arial" panose="020B0604020202020204" pitchFamily="34" charset="0"/>
                  <a:sym typeface="Roboto"/>
                  <a:rtl val="0"/>
                </a:rPr>
                <a:t>SPINK5 mutations</a:t>
              </a:r>
            </a:p>
          </p:txBody>
        </p:sp>
        <p:sp>
          <p:nvSpPr>
            <p:cNvPr id="34" name="TextBox 33">
              <a:extLst>
                <a:ext uri="{FF2B5EF4-FFF2-40B4-BE49-F238E27FC236}">
                  <a16:creationId xmlns:a16="http://schemas.microsoft.com/office/drawing/2014/main" id="{EBAB98E0-9B3F-01FB-390F-E2026F6D9E8B}"/>
                </a:ext>
              </a:extLst>
            </p:cNvPr>
            <p:cNvSpPr txBox="1"/>
            <p:nvPr/>
          </p:nvSpPr>
          <p:spPr>
            <a:xfrm>
              <a:off x="7677285" y="2214129"/>
              <a:ext cx="947695" cy="338554"/>
            </a:xfrm>
            <a:prstGeom prst="rect">
              <a:avLst/>
            </a:prstGeom>
            <a:noFill/>
          </p:spPr>
          <p:txBody>
            <a:bodyPr wrap="none" rtlCol="0">
              <a:spAutoFit/>
            </a:bodyPr>
            <a:lstStyle/>
            <a:p>
              <a:pPr algn="l"/>
              <a:r>
                <a:rPr lang="en-US" sz="1600" b="1" spc="0" baseline="0" dirty="0">
                  <a:ln/>
                  <a:solidFill>
                    <a:srgbClr val="FFFFFF"/>
                  </a:solidFill>
                  <a:latin typeface="Arial" panose="020B0604020202020204" pitchFamily="34" charset="0"/>
                  <a:ea typeface="Roboto"/>
                  <a:cs typeface="Arial" panose="020B0604020202020204" pitchFamily="34" charset="0"/>
                  <a:sym typeface="Roboto"/>
                  <a:rtl val="0"/>
                </a:rPr>
                <a:t>LEKTI 1</a:t>
              </a:r>
            </a:p>
          </p:txBody>
        </p:sp>
        <p:sp>
          <p:nvSpPr>
            <p:cNvPr id="37" name="TextBox 36">
              <a:extLst>
                <a:ext uri="{FF2B5EF4-FFF2-40B4-BE49-F238E27FC236}">
                  <a16:creationId xmlns:a16="http://schemas.microsoft.com/office/drawing/2014/main" id="{A90EA083-CF8A-80BF-19B8-0609006E8235}"/>
                </a:ext>
              </a:extLst>
            </p:cNvPr>
            <p:cNvSpPr txBox="1"/>
            <p:nvPr/>
          </p:nvSpPr>
          <p:spPr>
            <a:xfrm>
              <a:off x="7675402" y="2994889"/>
              <a:ext cx="829073" cy="246221"/>
            </a:xfrm>
            <a:prstGeom prst="rect">
              <a:avLst/>
            </a:prstGeom>
            <a:noFill/>
          </p:spPr>
          <p:txBody>
            <a:bodyPr wrap="none" rtlCol="0">
              <a:spAutoFit/>
            </a:bodyPr>
            <a:lstStyle/>
            <a:p>
              <a:pPr algn="l"/>
              <a:r>
                <a:rPr lang="en-US" sz="1000" b="1" spc="0" baseline="0">
                  <a:ln/>
                  <a:solidFill>
                    <a:srgbClr val="FFFFFF"/>
                  </a:solidFill>
                  <a:latin typeface="Arial" panose="020B0604020202020204" pitchFamily="34" charset="0"/>
                  <a:ea typeface="Roboto"/>
                  <a:cs typeface="Arial" panose="020B0604020202020204" pitchFamily="34" charset="0"/>
                  <a:sym typeface="Roboto"/>
                  <a:rtl val="0"/>
                </a:rPr>
                <a:t>Kallikreins</a:t>
              </a:r>
            </a:p>
          </p:txBody>
        </p:sp>
        <p:grpSp>
          <p:nvGrpSpPr>
            <p:cNvPr id="38" name="Graphic 6">
              <a:extLst>
                <a:ext uri="{FF2B5EF4-FFF2-40B4-BE49-F238E27FC236}">
                  <a16:creationId xmlns:a16="http://schemas.microsoft.com/office/drawing/2014/main" id="{86BF48B2-659C-6ED1-65E7-CB07FCC4B13B}"/>
                </a:ext>
              </a:extLst>
            </p:cNvPr>
            <p:cNvGrpSpPr/>
            <p:nvPr/>
          </p:nvGrpSpPr>
          <p:grpSpPr>
            <a:xfrm>
              <a:off x="9084238" y="2901578"/>
              <a:ext cx="1002197" cy="396689"/>
              <a:chOff x="9084238" y="2901578"/>
              <a:chExt cx="1002197" cy="396689"/>
            </a:xfrm>
            <a:solidFill>
              <a:srgbClr val="FFFFFF"/>
            </a:solidFill>
          </p:grpSpPr>
          <p:sp>
            <p:nvSpPr>
              <p:cNvPr id="40" name="TextBox 39">
                <a:extLst>
                  <a:ext uri="{FF2B5EF4-FFF2-40B4-BE49-F238E27FC236}">
                    <a16:creationId xmlns:a16="http://schemas.microsoft.com/office/drawing/2014/main" id="{5B2EA081-A82A-4EC1-107B-767061065907}"/>
                  </a:ext>
                </a:extLst>
              </p:cNvPr>
              <p:cNvSpPr txBox="1"/>
              <p:nvPr/>
            </p:nvSpPr>
            <p:spPr>
              <a:xfrm>
                <a:off x="9084238" y="2901578"/>
                <a:ext cx="1002197" cy="246221"/>
              </a:xfrm>
              <a:prstGeom prst="rect">
                <a:avLst/>
              </a:prstGeom>
              <a:noFill/>
            </p:spPr>
            <p:txBody>
              <a:bodyPr wrap="none" rtlCol="0">
                <a:spAutoFit/>
              </a:bodyPr>
              <a:lstStyle/>
              <a:p>
                <a:pPr algn="l"/>
                <a:r>
                  <a:rPr lang="en-US" sz="1000" b="1" spc="0" baseline="0">
                    <a:ln/>
                    <a:solidFill>
                      <a:srgbClr val="FFFFFF"/>
                    </a:solidFill>
                    <a:latin typeface="Arial" panose="020B0604020202020204" pitchFamily="34" charset="0"/>
                    <a:ea typeface="Roboto"/>
                    <a:cs typeface="Arial" panose="020B0604020202020204" pitchFamily="34" charset="0"/>
                    <a:sym typeface="Roboto"/>
                    <a:rtl val="0"/>
                  </a:rPr>
                  <a:t>Antimicrobial</a:t>
                </a:r>
              </a:p>
            </p:txBody>
          </p:sp>
          <p:sp>
            <p:nvSpPr>
              <p:cNvPr id="41" name="TextBox 40">
                <a:extLst>
                  <a:ext uri="{FF2B5EF4-FFF2-40B4-BE49-F238E27FC236}">
                    <a16:creationId xmlns:a16="http://schemas.microsoft.com/office/drawing/2014/main" id="{0E676742-B040-8573-0695-8898A6AD2821}"/>
                  </a:ext>
                </a:extLst>
              </p:cNvPr>
              <p:cNvSpPr txBox="1"/>
              <p:nvPr/>
            </p:nvSpPr>
            <p:spPr>
              <a:xfrm>
                <a:off x="9226052" y="3052046"/>
                <a:ext cx="716863" cy="246221"/>
              </a:xfrm>
              <a:prstGeom prst="rect">
                <a:avLst/>
              </a:prstGeom>
              <a:noFill/>
            </p:spPr>
            <p:txBody>
              <a:bodyPr wrap="none" rtlCol="0">
                <a:spAutoFit/>
              </a:bodyPr>
              <a:lstStyle/>
              <a:p>
                <a:pPr algn="l"/>
                <a:r>
                  <a:rPr lang="en-US" sz="1000" b="1" spc="0" baseline="0">
                    <a:ln/>
                    <a:solidFill>
                      <a:srgbClr val="FFFFFF"/>
                    </a:solidFill>
                    <a:latin typeface="Arial" panose="020B0604020202020204" pitchFamily="34" charset="0"/>
                    <a:ea typeface="Roboto"/>
                    <a:cs typeface="Arial" panose="020B0604020202020204" pitchFamily="34" charset="0"/>
                    <a:sym typeface="Roboto"/>
                    <a:rtl val="0"/>
                  </a:rPr>
                  <a:t>Peptides</a:t>
                </a:r>
              </a:p>
            </p:txBody>
          </p:sp>
        </p:grpSp>
        <p:sp>
          <p:nvSpPr>
            <p:cNvPr id="42" name="TextBox 41">
              <a:extLst>
                <a:ext uri="{FF2B5EF4-FFF2-40B4-BE49-F238E27FC236}">
                  <a16:creationId xmlns:a16="http://schemas.microsoft.com/office/drawing/2014/main" id="{EC0EAC3C-0E73-378B-9871-169B1D699768}"/>
                </a:ext>
              </a:extLst>
            </p:cNvPr>
            <p:cNvSpPr txBox="1"/>
            <p:nvPr/>
          </p:nvSpPr>
          <p:spPr>
            <a:xfrm>
              <a:off x="9567411" y="4546378"/>
              <a:ext cx="1029449" cy="261610"/>
            </a:xfrm>
            <a:prstGeom prst="rect">
              <a:avLst/>
            </a:prstGeom>
            <a:noFill/>
          </p:spPr>
          <p:txBody>
            <a:bodyPr wrap="none" rtlCol="0">
              <a:spAutoFit/>
            </a:bodyPr>
            <a:lstStyle/>
            <a:p>
              <a:pPr algn="l"/>
              <a:r>
                <a:rPr lang="en-US" sz="1100" b="1" spc="0" baseline="0" dirty="0">
                  <a:ln/>
                  <a:solidFill>
                    <a:srgbClr val="FFFFFF"/>
                  </a:solidFill>
                  <a:latin typeface="Roboto"/>
                  <a:ea typeface="Roboto"/>
                  <a:cs typeface="Roboto"/>
                  <a:sym typeface="Roboto"/>
                  <a:rtl val="0"/>
                </a:rPr>
                <a:t>Inflammation</a:t>
              </a:r>
            </a:p>
          </p:txBody>
        </p:sp>
        <p:sp>
          <p:nvSpPr>
            <p:cNvPr id="43" name="TextBox 42">
              <a:extLst>
                <a:ext uri="{FF2B5EF4-FFF2-40B4-BE49-F238E27FC236}">
                  <a16:creationId xmlns:a16="http://schemas.microsoft.com/office/drawing/2014/main" id="{785E3854-CCF7-9FDE-73A2-C81DF1F91734}"/>
                </a:ext>
              </a:extLst>
            </p:cNvPr>
            <p:cNvSpPr txBox="1"/>
            <p:nvPr/>
          </p:nvSpPr>
          <p:spPr>
            <a:xfrm>
              <a:off x="10601735" y="2976812"/>
              <a:ext cx="788999" cy="246221"/>
            </a:xfrm>
            <a:prstGeom prst="rect">
              <a:avLst/>
            </a:prstGeom>
            <a:noFill/>
          </p:spPr>
          <p:txBody>
            <a:bodyPr wrap="none" rtlCol="0">
              <a:spAutoFit/>
            </a:bodyPr>
            <a:lstStyle/>
            <a:p>
              <a:pPr algn="l"/>
              <a:r>
                <a:rPr lang="en-US" sz="1000" b="1" spc="0" baseline="0">
                  <a:ln/>
                  <a:solidFill>
                    <a:srgbClr val="FFFFFF"/>
                  </a:solidFill>
                  <a:latin typeface="Arial" panose="020B0604020202020204" pitchFamily="34" charset="0"/>
                  <a:ea typeface="Roboto"/>
                  <a:cs typeface="Arial" panose="020B0604020202020204" pitchFamily="34" charset="0"/>
                  <a:sym typeface="Roboto"/>
                  <a:rtl val="0"/>
                </a:rPr>
                <a:t>Infections</a:t>
              </a:r>
            </a:p>
          </p:txBody>
        </p:sp>
        <p:sp>
          <p:nvSpPr>
            <p:cNvPr id="46" name="TextBox 45">
              <a:extLst>
                <a:ext uri="{FF2B5EF4-FFF2-40B4-BE49-F238E27FC236}">
                  <a16:creationId xmlns:a16="http://schemas.microsoft.com/office/drawing/2014/main" id="{F946CB77-949D-DB78-2F2A-BF6F6C23CD95}"/>
                </a:ext>
              </a:extLst>
            </p:cNvPr>
            <p:cNvSpPr txBox="1"/>
            <p:nvPr/>
          </p:nvSpPr>
          <p:spPr>
            <a:xfrm>
              <a:off x="5693661" y="2976812"/>
              <a:ext cx="1449436" cy="246221"/>
            </a:xfrm>
            <a:prstGeom prst="rect">
              <a:avLst/>
            </a:prstGeom>
            <a:noFill/>
          </p:spPr>
          <p:txBody>
            <a:bodyPr wrap="none" rtlCol="0">
              <a:spAutoFit/>
            </a:bodyPr>
            <a:lstStyle/>
            <a:p>
              <a:pPr algn="l"/>
              <a:r>
                <a:rPr lang="en-US" sz="1000" b="1" spc="0" baseline="0" dirty="0" err="1">
                  <a:ln/>
                  <a:solidFill>
                    <a:srgbClr val="FFFFFF"/>
                  </a:solidFill>
                  <a:latin typeface="Arial" panose="020B0604020202020204" pitchFamily="34" charset="0"/>
                  <a:ea typeface="Roboto"/>
                  <a:cs typeface="Arial" panose="020B0604020202020204" pitchFamily="34" charset="0"/>
                  <a:sym typeface="Roboto"/>
                  <a:rtl val="0"/>
                </a:rPr>
                <a:t>Corneodesmosomes</a:t>
              </a:r>
              <a:endParaRPr lang="en-US" sz="1000" b="1" spc="0" baseline="0" dirty="0">
                <a:ln/>
                <a:solidFill>
                  <a:srgbClr val="FFFFFF"/>
                </a:solidFill>
                <a:latin typeface="Arial" panose="020B0604020202020204" pitchFamily="34" charset="0"/>
                <a:ea typeface="Roboto"/>
                <a:cs typeface="Arial" panose="020B0604020202020204" pitchFamily="34" charset="0"/>
                <a:sym typeface="Roboto"/>
                <a:rtl val="0"/>
              </a:endParaRPr>
            </a:p>
          </p:txBody>
        </p:sp>
        <p:grpSp>
          <p:nvGrpSpPr>
            <p:cNvPr id="47" name="Graphic 6">
              <a:extLst>
                <a:ext uri="{FF2B5EF4-FFF2-40B4-BE49-F238E27FC236}">
                  <a16:creationId xmlns:a16="http://schemas.microsoft.com/office/drawing/2014/main" id="{0A11EC38-668B-8F4D-FE77-929E4C9308C0}"/>
                </a:ext>
              </a:extLst>
            </p:cNvPr>
            <p:cNvGrpSpPr/>
            <p:nvPr/>
          </p:nvGrpSpPr>
          <p:grpSpPr>
            <a:xfrm>
              <a:off x="6342423" y="5424268"/>
              <a:ext cx="1557657" cy="367183"/>
              <a:chOff x="6342423" y="5424268"/>
              <a:chExt cx="1557657" cy="367183"/>
            </a:xfrm>
          </p:grpSpPr>
          <p:sp>
            <p:nvSpPr>
              <p:cNvPr id="48" name="Freeform 47">
                <a:extLst>
                  <a:ext uri="{FF2B5EF4-FFF2-40B4-BE49-F238E27FC236}">
                    <a16:creationId xmlns:a16="http://schemas.microsoft.com/office/drawing/2014/main" id="{86F6A0D2-9E13-4E39-7FA0-8CEFFF99DA7A}"/>
                  </a:ext>
                </a:extLst>
              </p:cNvPr>
              <p:cNvSpPr/>
              <p:nvPr/>
            </p:nvSpPr>
            <p:spPr>
              <a:xfrm>
                <a:off x="6342423" y="5424268"/>
                <a:ext cx="1557657" cy="367183"/>
              </a:xfrm>
              <a:custGeom>
                <a:avLst/>
                <a:gdLst>
                  <a:gd name="connsiteX0" fmla="*/ 97053 w 1557657"/>
                  <a:gd name="connsiteY0" fmla="*/ 0 h 367183"/>
                  <a:gd name="connsiteX1" fmla="*/ 1460605 w 1557657"/>
                  <a:gd name="connsiteY1" fmla="*/ 0 h 367183"/>
                  <a:gd name="connsiteX2" fmla="*/ 1557657 w 1557657"/>
                  <a:gd name="connsiteY2" fmla="*/ 104910 h 367183"/>
                  <a:gd name="connsiteX3" fmla="*/ 1557657 w 1557657"/>
                  <a:gd name="connsiteY3" fmla="*/ 262274 h 367183"/>
                  <a:gd name="connsiteX4" fmla="*/ 1460605 w 1557657"/>
                  <a:gd name="connsiteY4" fmla="*/ 367183 h 367183"/>
                  <a:gd name="connsiteX5" fmla="*/ 97053 w 1557657"/>
                  <a:gd name="connsiteY5" fmla="*/ 367183 h 367183"/>
                  <a:gd name="connsiteX6" fmla="*/ 0 w 1557657"/>
                  <a:gd name="connsiteY6" fmla="*/ 262274 h 367183"/>
                  <a:gd name="connsiteX7" fmla="*/ 0 w 1557657"/>
                  <a:gd name="connsiteY7" fmla="*/ 104910 h 367183"/>
                  <a:gd name="connsiteX8" fmla="*/ 97053 w 1557657"/>
                  <a:gd name="connsiteY8" fmla="*/ 0 h 36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7" h="367183">
                    <a:moveTo>
                      <a:pt x="97053" y="0"/>
                    </a:moveTo>
                    <a:lnTo>
                      <a:pt x="1460605" y="0"/>
                    </a:lnTo>
                    <a:cubicBezTo>
                      <a:pt x="1514255" y="0"/>
                      <a:pt x="1557657" y="47021"/>
                      <a:pt x="1557657" y="104910"/>
                    </a:cubicBezTo>
                    <a:lnTo>
                      <a:pt x="1557657" y="262274"/>
                    </a:lnTo>
                    <a:cubicBezTo>
                      <a:pt x="1557657" y="320267"/>
                      <a:pt x="1514255" y="367183"/>
                      <a:pt x="1460605" y="367183"/>
                    </a:cubicBezTo>
                    <a:lnTo>
                      <a:pt x="97053" y="367183"/>
                    </a:lnTo>
                    <a:cubicBezTo>
                      <a:pt x="43402" y="367183"/>
                      <a:pt x="0" y="320162"/>
                      <a:pt x="0" y="262274"/>
                    </a:cubicBezTo>
                    <a:lnTo>
                      <a:pt x="0" y="104910"/>
                    </a:lnTo>
                    <a:cubicBezTo>
                      <a:pt x="0" y="46917"/>
                      <a:pt x="43402" y="0"/>
                      <a:pt x="97053" y="0"/>
                    </a:cubicBezTo>
                    <a:close/>
                  </a:path>
                </a:pathLst>
              </a:custGeom>
              <a:solidFill>
                <a:srgbClr val="4498FF"/>
              </a:solidFill>
              <a:ln w="10453" cap="flat">
                <a:noFill/>
                <a:prstDash val="solid"/>
                <a:miter/>
              </a:ln>
            </p:spPr>
            <p:txBody>
              <a:bodyPr rtlCol="0" anchor="ctr"/>
              <a:lstStyle/>
              <a:p>
                <a:endParaRPr lang="en-US"/>
              </a:p>
            </p:txBody>
          </p:sp>
          <p:sp>
            <p:nvSpPr>
              <p:cNvPr id="49" name="TextBox 48">
                <a:extLst>
                  <a:ext uri="{FF2B5EF4-FFF2-40B4-BE49-F238E27FC236}">
                    <a16:creationId xmlns:a16="http://schemas.microsoft.com/office/drawing/2014/main" id="{6A9F1DCE-E29B-C07C-3231-4F098C68BBE8}"/>
                  </a:ext>
                </a:extLst>
              </p:cNvPr>
              <p:cNvSpPr txBox="1"/>
              <p:nvPr/>
            </p:nvSpPr>
            <p:spPr>
              <a:xfrm>
                <a:off x="6434736" y="5476666"/>
                <a:ext cx="1410964" cy="261610"/>
              </a:xfrm>
              <a:prstGeom prst="rect">
                <a:avLst/>
              </a:prstGeom>
              <a:noFill/>
            </p:spPr>
            <p:txBody>
              <a:bodyPr wrap="none" rtlCol="0">
                <a:spAutoFit/>
              </a:bodyPr>
              <a:lstStyle/>
              <a:p>
                <a:pPr algn="l"/>
                <a:r>
                  <a:rPr lang="en-US" sz="1100" b="1" spc="0" baseline="0" dirty="0">
                    <a:ln/>
                    <a:solidFill>
                      <a:srgbClr val="FFFFFF"/>
                    </a:solidFill>
                    <a:latin typeface="Roboto"/>
                    <a:ea typeface="Roboto"/>
                    <a:cs typeface="Roboto"/>
                    <a:sym typeface="Roboto"/>
                    <a:rtl val="0"/>
                  </a:rPr>
                  <a:t>Barrier Dysfunction</a:t>
                </a:r>
              </a:p>
            </p:txBody>
          </p:sp>
        </p:grpSp>
        <p:sp>
          <p:nvSpPr>
            <p:cNvPr id="52" name="TextBox 51">
              <a:extLst>
                <a:ext uri="{FF2B5EF4-FFF2-40B4-BE49-F238E27FC236}">
                  <a16:creationId xmlns:a16="http://schemas.microsoft.com/office/drawing/2014/main" id="{805EE1FA-6B04-942B-4D8D-3827C9756123}"/>
                </a:ext>
              </a:extLst>
            </p:cNvPr>
            <p:cNvSpPr txBox="1"/>
            <p:nvPr/>
          </p:nvSpPr>
          <p:spPr>
            <a:xfrm>
              <a:off x="5726456" y="3773978"/>
              <a:ext cx="1362874" cy="461665"/>
            </a:xfrm>
            <a:prstGeom prst="rect">
              <a:avLst/>
            </a:prstGeom>
            <a:noFill/>
          </p:spPr>
          <p:txBody>
            <a:bodyPr wrap="none" rtlCol="0">
              <a:spAutoFit/>
            </a:bodyPr>
            <a:lstStyle/>
            <a:p>
              <a:pPr algn="ctr"/>
              <a:r>
                <a:rPr lang="en-US" sz="1200" spc="0" baseline="0" dirty="0">
                  <a:ln/>
                  <a:solidFill>
                    <a:srgbClr val="162E45"/>
                  </a:solidFill>
                  <a:latin typeface="Arial" panose="020B0604020202020204" pitchFamily="34" charset="0"/>
                  <a:ea typeface="Roboto"/>
                  <a:cs typeface="Arial" panose="020B0604020202020204" pitchFamily="34" charset="0"/>
                  <a:sym typeface="Roboto"/>
                  <a:rtl val="0"/>
                </a:rPr>
                <a:t>Stratum corneum</a:t>
              </a:r>
            </a:p>
            <a:p>
              <a:pPr algn="ctr"/>
              <a:r>
                <a:rPr lang="en-US" sz="1200" spc="0" baseline="0" dirty="0">
                  <a:ln/>
                  <a:solidFill>
                    <a:srgbClr val="162E45"/>
                  </a:solidFill>
                  <a:latin typeface="Arial" panose="020B0604020202020204" pitchFamily="34" charset="0"/>
                  <a:ea typeface="Roboto"/>
                  <a:cs typeface="Arial" panose="020B0604020202020204" pitchFamily="34" charset="0"/>
                  <a:sym typeface="Roboto"/>
                  <a:rtl val="0"/>
                </a:rPr>
                <a:t>cohesion</a:t>
              </a:r>
            </a:p>
          </p:txBody>
        </p:sp>
        <p:sp>
          <p:nvSpPr>
            <p:cNvPr id="63" name="Freeform 62">
              <a:extLst>
                <a:ext uri="{FF2B5EF4-FFF2-40B4-BE49-F238E27FC236}">
                  <a16:creationId xmlns:a16="http://schemas.microsoft.com/office/drawing/2014/main" id="{ED26DD05-5197-AF86-A841-7BDE38B594B1}"/>
                </a:ext>
              </a:extLst>
            </p:cNvPr>
            <p:cNvSpPr/>
            <p:nvPr/>
          </p:nvSpPr>
          <p:spPr>
            <a:xfrm>
              <a:off x="8194168" y="3375504"/>
              <a:ext cx="81365" cy="213267"/>
            </a:xfrm>
            <a:custGeom>
              <a:avLst/>
              <a:gdLst>
                <a:gd name="connsiteX0" fmla="*/ 0 w 81365"/>
                <a:gd name="connsiteY0" fmla="*/ 0 h 213267"/>
                <a:gd name="connsiteX1" fmla="*/ 81366 w 81365"/>
                <a:gd name="connsiteY1" fmla="*/ 0 h 213267"/>
                <a:gd name="connsiteX2" fmla="*/ 81366 w 81365"/>
                <a:gd name="connsiteY2" fmla="*/ 213267 h 213267"/>
                <a:gd name="connsiteX3" fmla="*/ 0 w 81365"/>
                <a:gd name="connsiteY3" fmla="*/ 213267 h 213267"/>
              </a:gdLst>
              <a:ahLst/>
              <a:cxnLst>
                <a:cxn ang="0">
                  <a:pos x="connsiteX0" y="connsiteY0"/>
                </a:cxn>
                <a:cxn ang="0">
                  <a:pos x="connsiteX1" y="connsiteY1"/>
                </a:cxn>
                <a:cxn ang="0">
                  <a:pos x="connsiteX2" y="connsiteY2"/>
                </a:cxn>
                <a:cxn ang="0">
                  <a:pos x="connsiteX3" y="connsiteY3"/>
                </a:cxn>
              </a:cxnLst>
              <a:rect l="l" t="t" r="r" b="b"/>
              <a:pathLst>
                <a:path w="81365" h="213267">
                  <a:moveTo>
                    <a:pt x="0" y="0"/>
                  </a:moveTo>
                  <a:lnTo>
                    <a:pt x="81366" y="0"/>
                  </a:lnTo>
                  <a:lnTo>
                    <a:pt x="81366" y="213267"/>
                  </a:lnTo>
                  <a:lnTo>
                    <a:pt x="0" y="213267"/>
                  </a:lnTo>
                  <a:close/>
                </a:path>
              </a:pathLst>
            </a:custGeom>
            <a:solidFill>
              <a:srgbClr val="D8D8D8"/>
            </a:solidFill>
            <a:ln w="10453" cap="flat">
              <a:noFill/>
              <a:prstDash val="solid"/>
              <a:miter/>
            </a:ln>
          </p:spPr>
          <p:txBody>
            <a:bodyPr rtlCol="0" anchor="ctr"/>
            <a:lstStyle/>
            <a:p>
              <a:endParaRPr lang="en-US"/>
            </a:p>
          </p:txBody>
        </p:sp>
        <p:grpSp>
          <p:nvGrpSpPr>
            <p:cNvPr id="64" name="Graphic 6">
              <a:extLst>
                <a:ext uri="{FF2B5EF4-FFF2-40B4-BE49-F238E27FC236}">
                  <a16:creationId xmlns:a16="http://schemas.microsoft.com/office/drawing/2014/main" id="{1E65B712-A0E7-87C4-6FBF-6F025341C3E8}"/>
                </a:ext>
              </a:extLst>
            </p:cNvPr>
            <p:cNvGrpSpPr/>
            <p:nvPr/>
          </p:nvGrpSpPr>
          <p:grpSpPr>
            <a:xfrm>
              <a:off x="7207742" y="4906409"/>
              <a:ext cx="838963" cy="421309"/>
              <a:chOff x="7207742" y="4906409"/>
              <a:chExt cx="838963" cy="421309"/>
            </a:xfrm>
            <a:solidFill>
              <a:srgbClr val="D8D8D8"/>
            </a:solidFill>
          </p:grpSpPr>
          <p:sp>
            <p:nvSpPr>
              <p:cNvPr id="65" name="Freeform 64">
                <a:extLst>
                  <a:ext uri="{FF2B5EF4-FFF2-40B4-BE49-F238E27FC236}">
                    <a16:creationId xmlns:a16="http://schemas.microsoft.com/office/drawing/2014/main" id="{D82C49F1-AD78-025F-63E4-EADB91FFBC61}"/>
                  </a:ext>
                </a:extLst>
              </p:cNvPr>
              <p:cNvSpPr/>
              <p:nvPr/>
            </p:nvSpPr>
            <p:spPr>
              <a:xfrm>
                <a:off x="7207742" y="5052801"/>
                <a:ext cx="162835" cy="274916"/>
              </a:xfrm>
              <a:custGeom>
                <a:avLst/>
                <a:gdLst>
                  <a:gd name="connsiteX0" fmla="*/ 122049 w 162835"/>
                  <a:gd name="connsiteY0" fmla="*/ 0 h 274916"/>
                  <a:gd name="connsiteX1" fmla="*/ 122049 w 162835"/>
                  <a:gd name="connsiteY1" fmla="*/ 193623 h 274916"/>
                  <a:gd name="connsiteX2" fmla="*/ 162836 w 162835"/>
                  <a:gd name="connsiteY2" fmla="*/ 193623 h 274916"/>
                  <a:gd name="connsiteX3" fmla="*/ 81366 w 162835"/>
                  <a:gd name="connsiteY3" fmla="*/ 274917 h 274916"/>
                  <a:gd name="connsiteX4" fmla="*/ 0 w 162835"/>
                  <a:gd name="connsiteY4" fmla="*/ 193623 h 274916"/>
                  <a:gd name="connsiteX5" fmla="*/ 40683 w 162835"/>
                  <a:gd name="connsiteY5" fmla="*/ 193623 h 274916"/>
                  <a:gd name="connsiteX6" fmla="*/ 40683 w 162835"/>
                  <a:gd name="connsiteY6" fmla="*/ 0 h 274916"/>
                  <a:gd name="connsiteX7" fmla="*/ 122049 w 162835"/>
                  <a:gd name="connsiteY7" fmla="*/ 0 h 2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5" h="274916">
                    <a:moveTo>
                      <a:pt x="122049" y="0"/>
                    </a:moveTo>
                    <a:lnTo>
                      <a:pt x="122049" y="193623"/>
                    </a:lnTo>
                    <a:lnTo>
                      <a:pt x="162836" y="193623"/>
                    </a:lnTo>
                    <a:lnTo>
                      <a:pt x="81366" y="274917"/>
                    </a:lnTo>
                    <a:lnTo>
                      <a:pt x="0" y="193623"/>
                    </a:lnTo>
                    <a:lnTo>
                      <a:pt x="40683" y="193623"/>
                    </a:lnTo>
                    <a:lnTo>
                      <a:pt x="40683" y="0"/>
                    </a:lnTo>
                    <a:lnTo>
                      <a:pt x="122049" y="0"/>
                    </a:lnTo>
                    <a:close/>
                  </a:path>
                </a:pathLst>
              </a:custGeom>
              <a:solidFill>
                <a:srgbClr val="D8D8D8"/>
              </a:solidFill>
              <a:ln w="10453"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6DB2152-64DD-7C14-FB7D-5278A35F4B35}"/>
                  </a:ext>
                </a:extLst>
              </p:cNvPr>
              <p:cNvSpPr/>
              <p:nvPr/>
            </p:nvSpPr>
            <p:spPr>
              <a:xfrm>
                <a:off x="7965340" y="4906409"/>
                <a:ext cx="81365" cy="227686"/>
              </a:xfrm>
              <a:custGeom>
                <a:avLst/>
                <a:gdLst>
                  <a:gd name="connsiteX0" fmla="*/ 0 w 81365"/>
                  <a:gd name="connsiteY0" fmla="*/ 0 h 227686"/>
                  <a:gd name="connsiteX1" fmla="*/ 81366 w 81365"/>
                  <a:gd name="connsiteY1" fmla="*/ 0 h 227686"/>
                  <a:gd name="connsiteX2" fmla="*/ 81366 w 81365"/>
                  <a:gd name="connsiteY2" fmla="*/ 227687 h 227686"/>
                  <a:gd name="connsiteX3" fmla="*/ 0 w 81365"/>
                  <a:gd name="connsiteY3" fmla="*/ 227687 h 227686"/>
                </a:gdLst>
                <a:ahLst/>
                <a:cxnLst>
                  <a:cxn ang="0">
                    <a:pos x="connsiteX0" y="connsiteY0"/>
                  </a:cxn>
                  <a:cxn ang="0">
                    <a:pos x="connsiteX1" y="connsiteY1"/>
                  </a:cxn>
                  <a:cxn ang="0">
                    <a:pos x="connsiteX2" y="connsiteY2"/>
                  </a:cxn>
                  <a:cxn ang="0">
                    <a:pos x="connsiteX3" y="connsiteY3"/>
                  </a:cxn>
                </a:cxnLst>
                <a:rect l="l" t="t" r="r" b="b"/>
                <a:pathLst>
                  <a:path w="81365" h="227686">
                    <a:moveTo>
                      <a:pt x="0" y="0"/>
                    </a:moveTo>
                    <a:lnTo>
                      <a:pt x="81366" y="0"/>
                    </a:lnTo>
                    <a:lnTo>
                      <a:pt x="81366" y="227687"/>
                    </a:lnTo>
                    <a:lnTo>
                      <a:pt x="0" y="227687"/>
                    </a:lnTo>
                    <a:close/>
                  </a:path>
                </a:pathLst>
              </a:custGeom>
              <a:solidFill>
                <a:srgbClr val="D8D8D8"/>
              </a:solidFill>
              <a:ln w="10453"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9F62F6E-9E99-C21C-2C1A-6D7604BDE25C}"/>
                  </a:ext>
                </a:extLst>
              </p:cNvPr>
              <p:cNvSpPr/>
              <p:nvPr/>
            </p:nvSpPr>
            <p:spPr>
              <a:xfrm rot="-5400000">
                <a:off x="7606883" y="4694657"/>
                <a:ext cx="81365" cy="797583"/>
              </a:xfrm>
              <a:custGeom>
                <a:avLst/>
                <a:gdLst>
                  <a:gd name="connsiteX0" fmla="*/ 0 w 81365"/>
                  <a:gd name="connsiteY0" fmla="*/ 0 h 797583"/>
                  <a:gd name="connsiteX1" fmla="*/ 81366 w 81365"/>
                  <a:gd name="connsiteY1" fmla="*/ 0 h 797583"/>
                  <a:gd name="connsiteX2" fmla="*/ 81366 w 81365"/>
                  <a:gd name="connsiteY2" fmla="*/ 797583 h 797583"/>
                  <a:gd name="connsiteX3" fmla="*/ 0 w 81365"/>
                  <a:gd name="connsiteY3" fmla="*/ 797583 h 797583"/>
                </a:gdLst>
                <a:ahLst/>
                <a:cxnLst>
                  <a:cxn ang="0">
                    <a:pos x="connsiteX0" y="connsiteY0"/>
                  </a:cxn>
                  <a:cxn ang="0">
                    <a:pos x="connsiteX1" y="connsiteY1"/>
                  </a:cxn>
                  <a:cxn ang="0">
                    <a:pos x="connsiteX2" y="connsiteY2"/>
                  </a:cxn>
                  <a:cxn ang="0">
                    <a:pos x="connsiteX3" y="connsiteY3"/>
                  </a:cxn>
                </a:cxnLst>
                <a:rect l="l" t="t" r="r" b="b"/>
                <a:pathLst>
                  <a:path w="81365" h="797583">
                    <a:moveTo>
                      <a:pt x="0" y="0"/>
                    </a:moveTo>
                    <a:lnTo>
                      <a:pt x="81366" y="0"/>
                    </a:lnTo>
                    <a:lnTo>
                      <a:pt x="81366" y="797583"/>
                    </a:lnTo>
                    <a:lnTo>
                      <a:pt x="0" y="797583"/>
                    </a:lnTo>
                    <a:close/>
                  </a:path>
                </a:pathLst>
              </a:custGeom>
              <a:solidFill>
                <a:srgbClr val="D8D8D8"/>
              </a:solidFill>
              <a:ln w="10453" cap="flat">
                <a:noFill/>
                <a:prstDash val="solid"/>
                <a:miter/>
              </a:ln>
            </p:spPr>
            <p:txBody>
              <a:bodyPr rtlCol="0" anchor="ctr"/>
              <a:lstStyle/>
              <a:p>
                <a:endParaRPr lang="en-US"/>
              </a:p>
            </p:txBody>
          </p:sp>
        </p:grpSp>
        <p:grpSp>
          <p:nvGrpSpPr>
            <p:cNvPr id="68" name="Graphic 6">
              <a:extLst>
                <a:ext uri="{FF2B5EF4-FFF2-40B4-BE49-F238E27FC236}">
                  <a16:creationId xmlns:a16="http://schemas.microsoft.com/office/drawing/2014/main" id="{7356A152-2B0C-B5A8-0E02-E6D1DF655C5B}"/>
                </a:ext>
              </a:extLst>
            </p:cNvPr>
            <p:cNvGrpSpPr/>
            <p:nvPr/>
          </p:nvGrpSpPr>
          <p:grpSpPr>
            <a:xfrm>
              <a:off x="6225918" y="4906409"/>
              <a:ext cx="839068" cy="421309"/>
              <a:chOff x="6225918" y="4906409"/>
              <a:chExt cx="839068" cy="421309"/>
            </a:xfrm>
            <a:solidFill>
              <a:srgbClr val="D8D8D8"/>
            </a:solidFill>
          </p:grpSpPr>
          <p:sp>
            <p:nvSpPr>
              <p:cNvPr id="69" name="Freeform 68">
                <a:extLst>
                  <a:ext uri="{FF2B5EF4-FFF2-40B4-BE49-F238E27FC236}">
                    <a16:creationId xmlns:a16="http://schemas.microsoft.com/office/drawing/2014/main" id="{A76B1F12-1134-AC2B-50AB-407A57E50DAD}"/>
                  </a:ext>
                </a:extLst>
              </p:cNvPr>
              <p:cNvSpPr/>
              <p:nvPr/>
            </p:nvSpPr>
            <p:spPr>
              <a:xfrm>
                <a:off x="6902151" y="5052801"/>
                <a:ext cx="162835" cy="274916"/>
              </a:xfrm>
              <a:custGeom>
                <a:avLst/>
                <a:gdLst>
                  <a:gd name="connsiteX0" fmla="*/ 40683 w 162835"/>
                  <a:gd name="connsiteY0" fmla="*/ 0 h 274916"/>
                  <a:gd name="connsiteX1" fmla="*/ 40683 w 162835"/>
                  <a:gd name="connsiteY1" fmla="*/ 193623 h 274916"/>
                  <a:gd name="connsiteX2" fmla="*/ 0 w 162835"/>
                  <a:gd name="connsiteY2" fmla="*/ 193623 h 274916"/>
                  <a:gd name="connsiteX3" fmla="*/ 81365 w 162835"/>
                  <a:gd name="connsiteY3" fmla="*/ 274917 h 274916"/>
                  <a:gd name="connsiteX4" fmla="*/ 162836 w 162835"/>
                  <a:gd name="connsiteY4" fmla="*/ 193623 h 274916"/>
                  <a:gd name="connsiteX5" fmla="*/ 122048 w 162835"/>
                  <a:gd name="connsiteY5" fmla="*/ 193623 h 274916"/>
                  <a:gd name="connsiteX6" fmla="*/ 122048 w 162835"/>
                  <a:gd name="connsiteY6" fmla="*/ 0 h 274916"/>
                  <a:gd name="connsiteX7" fmla="*/ 40683 w 162835"/>
                  <a:gd name="connsiteY7" fmla="*/ 0 h 2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35" h="274916">
                    <a:moveTo>
                      <a:pt x="40683" y="0"/>
                    </a:moveTo>
                    <a:lnTo>
                      <a:pt x="40683" y="193623"/>
                    </a:lnTo>
                    <a:lnTo>
                      <a:pt x="0" y="193623"/>
                    </a:lnTo>
                    <a:lnTo>
                      <a:pt x="81365" y="274917"/>
                    </a:lnTo>
                    <a:lnTo>
                      <a:pt x="162836" y="193623"/>
                    </a:lnTo>
                    <a:lnTo>
                      <a:pt x="122048" y="193623"/>
                    </a:lnTo>
                    <a:lnTo>
                      <a:pt x="122048" y="0"/>
                    </a:lnTo>
                    <a:lnTo>
                      <a:pt x="40683" y="0"/>
                    </a:lnTo>
                    <a:close/>
                  </a:path>
                </a:pathLst>
              </a:custGeom>
              <a:solidFill>
                <a:srgbClr val="D8D8D8"/>
              </a:solidFill>
              <a:ln w="10453"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3C9249B-6DD7-578D-E9A0-977AFB4F35C6}"/>
                  </a:ext>
                </a:extLst>
              </p:cNvPr>
              <p:cNvSpPr/>
              <p:nvPr/>
            </p:nvSpPr>
            <p:spPr>
              <a:xfrm rot="10800000">
                <a:off x="6226023" y="4906409"/>
                <a:ext cx="81365" cy="227686"/>
              </a:xfrm>
              <a:custGeom>
                <a:avLst/>
                <a:gdLst>
                  <a:gd name="connsiteX0" fmla="*/ 0 w 81365"/>
                  <a:gd name="connsiteY0" fmla="*/ 0 h 227686"/>
                  <a:gd name="connsiteX1" fmla="*/ 81366 w 81365"/>
                  <a:gd name="connsiteY1" fmla="*/ 0 h 227686"/>
                  <a:gd name="connsiteX2" fmla="*/ 81366 w 81365"/>
                  <a:gd name="connsiteY2" fmla="*/ 227687 h 227686"/>
                  <a:gd name="connsiteX3" fmla="*/ 0 w 81365"/>
                  <a:gd name="connsiteY3" fmla="*/ 227687 h 227686"/>
                </a:gdLst>
                <a:ahLst/>
                <a:cxnLst>
                  <a:cxn ang="0">
                    <a:pos x="connsiteX0" y="connsiteY0"/>
                  </a:cxn>
                  <a:cxn ang="0">
                    <a:pos x="connsiteX1" y="connsiteY1"/>
                  </a:cxn>
                  <a:cxn ang="0">
                    <a:pos x="connsiteX2" y="connsiteY2"/>
                  </a:cxn>
                  <a:cxn ang="0">
                    <a:pos x="connsiteX3" y="connsiteY3"/>
                  </a:cxn>
                </a:cxnLst>
                <a:rect l="l" t="t" r="r" b="b"/>
                <a:pathLst>
                  <a:path w="81365" h="227686">
                    <a:moveTo>
                      <a:pt x="0" y="0"/>
                    </a:moveTo>
                    <a:lnTo>
                      <a:pt x="81366" y="0"/>
                    </a:lnTo>
                    <a:lnTo>
                      <a:pt x="81366" y="227687"/>
                    </a:lnTo>
                    <a:lnTo>
                      <a:pt x="0" y="227687"/>
                    </a:lnTo>
                    <a:close/>
                  </a:path>
                </a:pathLst>
              </a:custGeom>
              <a:solidFill>
                <a:srgbClr val="D8D8D8"/>
              </a:solidFill>
              <a:ln w="10453"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AE6AAA25-8FC8-BA80-8F3B-94A2A9BE6725}"/>
                  </a:ext>
                </a:extLst>
              </p:cNvPr>
              <p:cNvSpPr/>
              <p:nvPr/>
            </p:nvSpPr>
            <p:spPr>
              <a:xfrm rot="-5400000">
                <a:off x="6584376" y="4694657"/>
                <a:ext cx="81365" cy="797583"/>
              </a:xfrm>
              <a:custGeom>
                <a:avLst/>
                <a:gdLst>
                  <a:gd name="connsiteX0" fmla="*/ 0 w 81365"/>
                  <a:gd name="connsiteY0" fmla="*/ 0 h 797583"/>
                  <a:gd name="connsiteX1" fmla="*/ 81366 w 81365"/>
                  <a:gd name="connsiteY1" fmla="*/ 0 h 797583"/>
                  <a:gd name="connsiteX2" fmla="*/ 81366 w 81365"/>
                  <a:gd name="connsiteY2" fmla="*/ 797583 h 797583"/>
                  <a:gd name="connsiteX3" fmla="*/ 0 w 81365"/>
                  <a:gd name="connsiteY3" fmla="*/ 797583 h 797583"/>
                </a:gdLst>
                <a:ahLst/>
                <a:cxnLst>
                  <a:cxn ang="0">
                    <a:pos x="connsiteX0" y="connsiteY0"/>
                  </a:cxn>
                  <a:cxn ang="0">
                    <a:pos x="connsiteX1" y="connsiteY1"/>
                  </a:cxn>
                  <a:cxn ang="0">
                    <a:pos x="connsiteX2" y="connsiteY2"/>
                  </a:cxn>
                  <a:cxn ang="0">
                    <a:pos x="connsiteX3" y="connsiteY3"/>
                  </a:cxn>
                </a:cxnLst>
                <a:rect l="l" t="t" r="r" b="b"/>
                <a:pathLst>
                  <a:path w="81365" h="797583">
                    <a:moveTo>
                      <a:pt x="0" y="0"/>
                    </a:moveTo>
                    <a:lnTo>
                      <a:pt x="81366" y="0"/>
                    </a:lnTo>
                    <a:lnTo>
                      <a:pt x="81366" y="797583"/>
                    </a:lnTo>
                    <a:lnTo>
                      <a:pt x="0" y="797583"/>
                    </a:lnTo>
                    <a:close/>
                  </a:path>
                </a:pathLst>
              </a:custGeom>
              <a:solidFill>
                <a:srgbClr val="D8D8D8"/>
              </a:solidFill>
              <a:ln w="10453" cap="flat">
                <a:noFill/>
                <a:prstDash val="solid"/>
                <a:miter/>
              </a:ln>
            </p:spPr>
            <p:txBody>
              <a:bodyPr rtlCol="0" anchor="ctr"/>
              <a:lstStyle/>
              <a:p>
                <a:endParaRPr lang="en-US"/>
              </a:p>
            </p:txBody>
          </p:sp>
        </p:grpSp>
        <p:sp>
          <p:nvSpPr>
            <p:cNvPr id="72" name="Freeform 71">
              <a:extLst>
                <a:ext uri="{FF2B5EF4-FFF2-40B4-BE49-F238E27FC236}">
                  <a16:creationId xmlns:a16="http://schemas.microsoft.com/office/drawing/2014/main" id="{5BB7AA9E-C84E-9EC9-79A3-A54D7D7872DF}"/>
                </a:ext>
              </a:extLst>
            </p:cNvPr>
            <p:cNvSpPr/>
            <p:nvPr/>
          </p:nvSpPr>
          <p:spPr>
            <a:xfrm rot="16200000">
              <a:off x="9111202" y="2591244"/>
              <a:ext cx="81365" cy="1913760"/>
            </a:xfrm>
            <a:custGeom>
              <a:avLst/>
              <a:gdLst>
                <a:gd name="connsiteX0" fmla="*/ 0 w 81365"/>
                <a:gd name="connsiteY0" fmla="*/ 0 h 1913760"/>
                <a:gd name="connsiteX1" fmla="*/ 81366 w 81365"/>
                <a:gd name="connsiteY1" fmla="*/ 0 h 1913760"/>
                <a:gd name="connsiteX2" fmla="*/ 81366 w 81365"/>
                <a:gd name="connsiteY2" fmla="*/ 1913761 h 1913760"/>
                <a:gd name="connsiteX3" fmla="*/ 0 w 81365"/>
                <a:gd name="connsiteY3" fmla="*/ 1913761 h 1913760"/>
              </a:gdLst>
              <a:ahLst/>
              <a:cxnLst>
                <a:cxn ang="0">
                  <a:pos x="connsiteX0" y="connsiteY0"/>
                </a:cxn>
                <a:cxn ang="0">
                  <a:pos x="connsiteX1" y="connsiteY1"/>
                </a:cxn>
                <a:cxn ang="0">
                  <a:pos x="connsiteX2" y="connsiteY2"/>
                </a:cxn>
                <a:cxn ang="0">
                  <a:pos x="connsiteX3" y="connsiteY3"/>
                </a:cxn>
              </a:cxnLst>
              <a:rect l="l" t="t" r="r" b="b"/>
              <a:pathLst>
                <a:path w="81365" h="1913760">
                  <a:moveTo>
                    <a:pt x="0" y="0"/>
                  </a:moveTo>
                  <a:lnTo>
                    <a:pt x="81366" y="0"/>
                  </a:lnTo>
                  <a:lnTo>
                    <a:pt x="81366" y="1913761"/>
                  </a:lnTo>
                  <a:lnTo>
                    <a:pt x="0" y="1913761"/>
                  </a:lnTo>
                  <a:close/>
                </a:path>
              </a:pathLst>
            </a:custGeom>
            <a:solidFill>
              <a:srgbClr val="D8D8D8"/>
            </a:solidFill>
            <a:ln w="10453" cap="flat">
              <a:noFill/>
              <a:prstDash val="solid"/>
              <a:miter/>
            </a:ln>
          </p:spPr>
          <p:txBody>
            <a:bodyPr rtlCol="0" anchor="ctr"/>
            <a:lstStyle/>
            <a:p>
              <a:endParaRPr lang="en-US"/>
            </a:p>
          </p:txBody>
        </p:sp>
        <p:sp>
          <p:nvSpPr>
            <p:cNvPr id="74" name="TextBox 73">
              <a:extLst>
                <a:ext uri="{FF2B5EF4-FFF2-40B4-BE49-F238E27FC236}">
                  <a16:creationId xmlns:a16="http://schemas.microsoft.com/office/drawing/2014/main" id="{059BFCF5-3070-73B7-FF96-A08DE8BB2755}"/>
                </a:ext>
              </a:extLst>
            </p:cNvPr>
            <p:cNvSpPr txBox="1"/>
            <p:nvPr/>
          </p:nvSpPr>
          <p:spPr>
            <a:xfrm>
              <a:off x="7401837" y="3739928"/>
              <a:ext cx="1322924" cy="461665"/>
            </a:xfrm>
            <a:prstGeom prst="rect">
              <a:avLst/>
            </a:prstGeom>
            <a:noFill/>
          </p:spPr>
          <p:txBody>
            <a:bodyPr wrap="square" rtlCol="0">
              <a:spAutoFit/>
            </a:bodyPr>
            <a:lstStyle/>
            <a:p>
              <a:pPr algn="ctr"/>
              <a:r>
                <a:rPr lang="en-US" sz="1200" spc="0" baseline="0" dirty="0">
                  <a:ln/>
                  <a:solidFill>
                    <a:srgbClr val="162E45"/>
                  </a:solidFill>
                  <a:latin typeface="Arial" panose="020B0604020202020204" pitchFamily="34" charset="0"/>
                  <a:ea typeface="Roboto"/>
                  <a:cs typeface="Arial" panose="020B0604020202020204" pitchFamily="34" charset="0"/>
                  <a:sym typeface="Roboto"/>
                  <a:rtl val="0"/>
                </a:rPr>
                <a:t>Lipid processing</a:t>
              </a:r>
            </a:p>
            <a:p>
              <a:pPr algn="ctr"/>
              <a:r>
                <a:rPr lang="en-US" sz="1200" spc="0" baseline="0" dirty="0">
                  <a:ln/>
                  <a:solidFill>
                    <a:srgbClr val="162E45"/>
                  </a:solidFill>
                  <a:latin typeface="Arial" panose="020B0604020202020204" pitchFamily="34" charset="0"/>
                  <a:ea typeface="Roboto"/>
                  <a:cs typeface="Arial" panose="020B0604020202020204" pitchFamily="34" charset="0"/>
                  <a:sym typeface="Roboto"/>
                  <a:rtl val="0"/>
                </a:rPr>
                <a:t>enzymes</a:t>
              </a:r>
            </a:p>
          </p:txBody>
        </p:sp>
        <p:sp>
          <p:nvSpPr>
            <p:cNvPr id="75" name="TextBox 74">
              <a:extLst>
                <a:ext uri="{FF2B5EF4-FFF2-40B4-BE49-F238E27FC236}">
                  <a16:creationId xmlns:a16="http://schemas.microsoft.com/office/drawing/2014/main" id="{3D8D6848-F383-9FB6-D5BC-BA3E36BEBF84}"/>
                </a:ext>
              </a:extLst>
            </p:cNvPr>
            <p:cNvSpPr txBox="1"/>
            <p:nvPr/>
          </p:nvSpPr>
          <p:spPr>
            <a:xfrm>
              <a:off x="9468676" y="3839612"/>
              <a:ext cx="1322924" cy="276999"/>
            </a:xfrm>
            <a:prstGeom prst="rect">
              <a:avLst/>
            </a:prstGeom>
            <a:noFill/>
          </p:spPr>
          <p:txBody>
            <a:bodyPr wrap="square" rtlCol="0">
              <a:spAutoFit/>
            </a:bodyPr>
            <a:lstStyle/>
            <a:p>
              <a:pPr algn="ctr"/>
              <a:r>
                <a:rPr lang="en-US" sz="1200" spc="0" baseline="0" dirty="0">
                  <a:ln/>
                  <a:solidFill>
                    <a:srgbClr val="162E45"/>
                  </a:solidFill>
                  <a:latin typeface="Arial" panose="020B0604020202020204" pitchFamily="34" charset="0"/>
                  <a:ea typeface="Roboto"/>
                  <a:cs typeface="Arial" panose="020B0604020202020204" pitchFamily="34" charset="0"/>
                  <a:sym typeface="Roboto"/>
                  <a:rtl val="0"/>
                </a:rPr>
                <a:t>IL-1</a:t>
              </a:r>
              <a:r>
                <a:rPr lang="el-GR" sz="1200" spc="0" baseline="0" dirty="0">
                  <a:ln/>
                  <a:solidFill>
                    <a:srgbClr val="162E45"/>
                  </a:solidFill>
                  <a:latin typeface="Arial" panose="020B0604020202020204" pitchFamily="34" charset="0"/>
                  <a:ea typeface="Roboto"/>
                  <a:cs typeface="Arial" panose="020B0604020202020204" pitchFamily="34" charset="0"/>
                  <a:sym typeface="Roboto"/>
                  <a:rtl val="0"/>
                </a:rPr>
                <a:t>α </a:t>
              </a:r>
              <a:r>
                <a:rPr lang="en-US" sz="1200" spc="0" baseline="0" dirty="0">
                  <a:ln/>
                  <a:solidFill>
                    <a:srgbClr val="162E45"/>
                  </a:solidFill>
                  <a:latin typeface="Arial" panose="020B0604020202020204" pitchFamily="34" charset="0"/>
                  <a:ea typeface="Roboto"/>
                  <a:cs typeface="Arial" panose="020B0604020202020204" pitchFamily="34" charset="0"/>
                  <a:sym typeface="Roboto"/>
                  <a:rtl val="0"/>
                </a:rPr>
                <a:t>activated</a:t>
              </a:r>
            </a:p>
          </p:txBody>
        </p:sp>
        <p:sp>
          <p:nvSpPr>
            <p:cNvPr id="76" name="TextBox 75">
              <a:extLst>
                <a:ext uri="{FF2B5EF4-FFF2-40B4-BE49-F238E27FC236}">
                  <a16:creationId xmlns:a16="http://schemas.microsoft.com/office/drawing/2014/main" id="{BEFD68F9-D701-A04D-40B3-F672F6D7B9ED}"/>
                </a:ext>
              </a:extLst>
            </p:cNvPr>
            <p:cNvSpPr txBox="1"/>
            <p:nvPr/>
          </p:nvSpPr>
          <p:spPr>
            <a:xfrm>
              <a:off x="5726456" y="4429433"/>
              <a:ext cx="1362874" cy="461665"/>
            </a:xfrm>
            <a:prstGeom prst="rect">
              <a:avLst/>
            </a:prstGeom>
            <a:noFill/>
          </p:spPr>
          <p:txBody>
            <a:bodyPr wrap="none" rtlCol="0">
              <a:spAutoFit/>
            </a:bodyPr>
            <a:lstStyle/>
            <a:p>
              <a:pPr algn="ctr"/>
              <a:r>
                <a:rPr lang="en-US" sz="1200" spc="0" baseline="0" dirty="0">
                  <a:ln/>
                  <a:solidFill>
                    <a:srgbClr val="162E45"/>
                  </a:solidFill>
                  <a:latin typeface="Arial" panose="020B0604020202020204" pitchFamily="34" charset="0"/>
                  <a:ea typeface="Roboto"/>
                  <a:cs typeface="Arial" panose="020B0604020202020204" pitchFamily="34" charset="0"/>
                  <a:sym typeface="Roboto"/>
                  <a:rtl val="0"/>
                </a:rPr>
                <a:t>Thinning (loss) of</a:t>
              </a:r>
            </a:p>
            <a:p>
              <a:pPr algn="ctr"/>
              <a:r>
                <a:rPr lang="en-US" sz="1200" spc="0" baseline="0" dirty="0">
                  <a:ln/>
                  <a:solidFill>
                    <a:srgbClr val="162E45"/>
                  </a:solidFill>
                  <a:latin typeface="Arial" panose="020B0604020202020204" pitchFamily="34" charset="0"/>
                  <a:ea typeface="Roboto"/>
                  <a:cs typeface="Arial" panose="020B0604020202020204" pitchFamily="34" charset="0"/>
                  <a:sym typeface="Roboto"/>
                  <a:rtl val="0"/>
                </a:rPr>
                <a:t>stratum corneum</a:t>
              </a:r>
            </a:p>
          </p:txBody>
        </p:sp>
        <p:sp>
          <p:nvSpPr>
            <p:cNvPr id="77" name="TextBox 76">
              <a:extLst>
                <a:ext uri="{FF2B5EF4-FFF2-40B4-BE49-F238E27FC236}">
                  <a16:creationId xmlns:a16="http://schemas.microsoft.com/office/drawing/2014/main" id="{A65C2201-642B-265C-19FE-58DBE0C24D7D}"/>
                </a:ext>
              </a:extLst>
            </p:cNvPr>
            <p:cNvSpPr txBox="1"/>
            <p:nvPr/>
          </p:nvSpPr>
          <p:spPr>
            <a:xfrm>
              <a:off x="7392282" y="4501606"/>
              <a:ext cx="1342034" cy="276999"/>
            </a:xfrm>
            <a:prstGeom prst="rect">
              <a:avLst/>
            </a:prstGeom>
            <a:noFill/>
          </p:spPr>
          <p:txBody>
            <a:bodyPr wrap="none" rtlCol="0">
              <a:spAutoFit/>
            </a:bodyPr>
            <a:lstStyle/>
            <a:p>
              <a:pPr algn="ctr"/>
              <a:r>
                <a:rPr lang="en-US" sz="1200" spc="0" baseline="0" dirty="0">
                  <a:ln/>
                  <a:solidFill>
                    <a:srgbClr val="162E45"/>
                  </a:solidFill>
                  <a:latin typeface="Arial" panose="020B0604020202020204" pitchFamily="34" charset="0"/>
                  <a:ea typeface="Roboto"/>
                  <a:cs typeface="Arial" panose="020B0604020202020204" pitchFamily="34" charset="0"/>
                  <a:sym typeface="Roboto"/>
                  <a:rtl val="0"/>
                </a:rPr>
                <a:t>Lamellar bilayers</a:t>
              </a:r>
            </a:p>
          </p:txBody>
        </p:sp>
        <p:cxnSp>
          <p:nvCxnSpPr>
            <p:cNvPr id="81" name="Straight Arrow Connector 80">
              <a:extLst>
                <a:ext uri="{FF2B5EF4-FFF2-40B4-BE49-F238E27FC236}">
                  <a16:creationId xmlns:a16="http://schemas.microsoft.com/office/drawing/2014/main" id="{E34AF9A1-F25F-8EC0-856A-2B96D8B671DE}"/>
                </a:ext>
              </a:extLst>
            </p:cNvPr>
            <p:cNvCxnSpPr>
              <a:cxnSpLocks/>
            </p:cNvCxnSpPr>
            <p:nvPr/>
          </p:nvCxnSpPr>
          <p:spPr>
            <a:xfrm>
              <a:off x="7558956" y="2254624"/>
              <a:ext cx="0" cy="246529"/>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BC37FB49-3D6E-FF94-2BB3-964EB2CC8994}"/>
                </a:ext>
              </a:extLst>
            </p:cNvPr>
            <p:cNvCxnSpPr>
              <a:cxnSpLocks/>
            </p:cNvCxnSpPr>
            <p:nvPr/>
          </p:nvCxnSpPr>
          <p:spPr>
            <a:xfrm>
              <a:off x="5689815" y="2989730"/>
              <a:ext cx="0" cy="246529"/>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1DE925FF-1119-A8C2-E5FC-47542DABAA9E}"/>
                </a:ext>
              </a:extLst>
            </p:cNvPr>
            <p:cNvCxnSpPr>
              <a:cxnSpLocks/>
            </p:cNvCxnSpPr>
            <p:nvPr/>
          </p:nvCxnSpPr>
          <p:spPr>
            <a:xfrm flipV="1">
              <a:off x="7662050" y="2989730"/>
              <a:ext cx="0" cy="223499"/>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C145555-913E-BC6E-0A39-D64B439F1644}"/>
                </a:ext>
              </a:extLst>
            </p:cNvPr>
            <p:cNvCxnSpPr>
              <a:cxnSpLocks/>
            </p:cNvCxnSpPr>
            <p:nvPr/>
          </p:nvCxnSpPr>
          <p:spPr>
            <a:xfrm>
              <a:off x="9052140" y="2989730"/>
              <a:ext cx="0" cy="246529"/>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FE842E78-56DE-02B4-B638-A204099BB7D8}"/>
                </a:ext>
              </a:extLst>
            </p:cNvPr>
            <p:cNvCxnSpPr>
              <a:cxnSpLocks/>
            </p:cNvCxnSpPr>
            <p:nvPr/>
          </p:nvCxnSpPr>
          <p:spPr>
            <a:xfrm>
              <a:off x="5689815" y="3857640"/>
              <a:ext cx="0" cy="246529"/>
            </a:xfrm>
            <a:prstGeom prst="straightConnector1">
              <a:avLst/>
            </a:prstGeom>
            <a:ln w="31750">
              <a:solidFill>
                <a:srgbClr val="162E45"/>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D4323F50-2A8E-2826-8ABE-6B859E7BF793}"/>
                </a:ext>
              </a:extLst>
            </p:cNvPr>
            <p:cNvCxnSpPr>
              <a:cxnSpLocks/>
            </p:cNvCxnSpPr>
            <p:nvPr/>
          </p:nvCxnSpPr>
          <p:spPr>
            <a:xfrm>
              <a:off x="7388085" y="3823590"/>
              <a:ext cx="0" cy="246529"/>
            </a:xfrm>
            <a:prstGeom prst="straightConnector1">
              <a:avLst/>
            </a:prstGeom>
            <a:ln w="31750">
              <a:solidFill>
                <a:srgbClr val="162E45"/>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830A221-9670-9F1A-4D86-B6161B5C8CFE}"/>
                </a:ext>
              </a:extLst>
            </p:cNvPr>
            <p:cNvCxnSpPr>
              <a:cxnSpLocks/>
            </p:cNvCxnSpPr>
            <p:nvPr/>
          </p:nvCxnSpPr>
          <p:spPr>
            <a:xfrm>
              <a:off x="7388085" y="4540848"/>
              <a:ext cx="0" cy="246529"/>
            </a:xfrm>
            <a:prstGeom prst="straightConnector1">
              <a:avLst/>
            </a:prstGeom>
            <a:ln w="31750">
              <a:solidFill>
                <a:srgbClr val="162E4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341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7B10536D-CAA6-F048-1EE9-C62263BBF884}"/>
              </a:ext>
            </a:extLst>
          </p:cNvPr>
          <p:cNvSpPr/>
          <p:nvPr/>
        </p:nvSpPr>
        <p:spPr>
          <a:xfrm>
            <a:off x="902418" y="3022437"/>
            <a:ext cx="3447032" cy="931274"/>
          </a:xfrm>
          <a:prstGeom prst="roundRect">
            <a:avLst/>
          </a:prstGeom>
          <a:solidFill>
            <a:srgbClr val="E2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AF118427-AC5B-D45A-23B3-76A2E9F0CE92}"/>
              </a:ext>
            </a:extLst>
          </p:cNvPr>
          <p:cNvSpPr/>
          <p:nvPr/>
        </p:nvSpPr>
        <p:spPr>
          <a:xfrm>
            <a:off x="5278548" y="3022437"/>
            <a:ext cx="2619616" cy="931274"/>
          </a:xfrm>
          <a:prstGeom prst="roundRect">
            <a:avLst/>
          </a:prstGeom>
          <a:solidFill>
            <a:srgbClr val="E2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CCAA5-7928-3970-3D02-B68A703C0AD4}"/>
              </a:ext>
            </a:extLst>
          </p:cNvPr>
          <p:cNvSpPr>
            <a:spLocks noGrp="1"/>
          </p:cNvSpPr>
          <p:nvPr>
            <p:ph type="title"/>
          </p:nvPr>
        </p:nvSpPr>
        <p:spPr/>
        <p:txBody>
          <a:bodyPr>
            <a:normAutofit fontScale="90000"/>
          </a:bodyPr>
          <a:lstStyle/>
          <a:p>
            <a:r>
              <a:rPr lang="en-US" dirty="0"/>
              <a:t>QRX003 Targets the Vicious Circle of Skin Inflammation and Barrier Disruption </a:t>
            </a:r>
          </a:p>
        </p:txBody>
      </p:sp>
      <p:sp>
        <p:nvSpPr>
          <p:cNvPr id="4" name="Slide Number Placeholder 3">
            <a:extLst>
              <a:ext uri="{FF2B5EF4-FFF2-40B4-BE49-F238E27FC236}">
                <a16:creationId xmlns:a16="http://schemas.microsoft.com/office/drawing/2014/main" id="{BB1F0BB9-D8D1-9BE5-8A49-5308B6B2154D}"/>
              </a:ext>
            </a:extLst>
          </p:cNvPr>
          <p:cNvSpPr>
            <a:spLocks noGrp="1"/>
          </p:cNvSpPr>
          <p:nvPr>
            <p:ph type="sldNum" sz="quarter" idx="12"/>
          </p:nvPr>
        </p:nvSpPr>
        <p:spPr/>
        <p:txBody>
          <a:bodyPr/>
          <a:lstStyle/>
          <a:p>
            <a:fld id="{971B8654-0171-E24E-BFE5-7C8099E7777A}" type="slidenum">
              <a:rPr lang="en-US" smtClean="0"/>
              <a:pPr/>
              <a:t>8</a:t>
            </a:fld>
            <a:endParaRPr lang="en-US" dirty="0"/>
          </a:p>
        </p:txBody>
      </p:sp>
      <p:sp>
        <p:nvSpPr>
          <p:cNvPr id="14" name="Rounded Rectangle 13">
            <a:extLst>
              <a:ext uri="{FF2B5EF4-FFF2-40B4-BE49-F238E27FC236}">
                <a16:creationId xmlns:a16="http://schemas.microsoft.com/office/drawing/2014/main" id="{A056E9D1-A369-9E4B-9FF4-072D8629AD5E}"/>
              </a:ext>
            </a:extLst>
          </p:cNvPr>
          <p:cNvSpPr/>
          <p:nvPr/>
        </p:nvSpPr>
        <p:spPr>
          <a:xfrm>
            <a:off x="1073815" y="1484881"/>
            <a:ext cx="10291869" cy="1049692"/>
          </a:xfrm>
          <a:prstGeom prst="roundRect">
            <a:avLst>
              <a:gd name="adj" fmla="val 50000"/>
            </a:avLst>
          </a:prstGeom>
          <a:solidFill>
            <a:srgbClr val="E2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A511F2E-012A-4C18-CBCD-E36039897D84}"/>
              </a:ext>
            </a:extLst>
          </p:cNvPr>
          <p:cNvSpPr/>
          <p:nvPr/>
        </p:nvSpPr>
        <p:spPr>
          <a:xfrm>
            <a:off x="2062163" y="1531378"/>
            <a:ext cx="9016293" cy="95669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15875" lvl="2"/>
            <a:r>
              <a:rPr lang="en-US" sz="2800" b="1" dirty="0">
                <a:solidFill>
                  <a:srgbClr val="4498FF"/>
                </a:solidFill>
                <a:latin typeface="Arial" panose="020B0604020202020204" pitchFamily="34" charset="0"/>
                <a:cs typeface="Arial" panose="020B0604020202020204" pitchFamily="34" charset="0"/>
              </a:rPr>
              <a:t>Broad Spectrum Serine Protease Inhibition Plus Anti-inflammatory Activity </a:t>
            </a:r>
          </a:p>
        </p:txBody>
      </p:sp>
      <p:sp>
        <p:nvSpPr>
          <p:cNvPr id="17" name="Oval 16">
            <a:extLst>
              <a:ext uri="{FF2B5EF4-FFF2-40B4-BE49-F238E27FC236}">
                <a16:creationId xmlns:a16="http://schemas.microsoft.com/office/drawing/2014/main" id="{683A4F38-854D-D87C-1ED6-843815C543BC}"/>
              </a:ext>
            </a:extLst>
          </p:cNvPr>
          <p:cNvSpPr/>
          <p:nvPr/>
        </p:nvSpPr>
        <p:spPr>
          <a:xfrm>
            <a:off x="902417" y="1349107"/>
            <a:ext cx="1321238" cy="1321238"/>
          </a:xfrm>
          <a:prstGeom prst="ellipse">
            <a:avLst/>
          </a:prstGeom>
          <a:solidFill>
            <a:srgbClr val="162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
            <a:extLst>
              <a:ext uri="{FF2B5EF4-FFF2-40B4-BE49-F238E27FC236}">
                <a16:creationId xmlns:a16="http://schemas.microsoft.com/office/drawing/2014/main" id="{414A6739-7A4A-5EF6-675F-1C636A194109}"/>
              </a:ext>
            </a:extLst>
          </p:cNvPr>
          <p:cNvGrpSpPr>
            <a:grpSpLocks noChangeAspect="1"/>
          </p:cNvGrpSpPr>
          <p:nvPr/>
        </p:nvGrpSpPr>
        <p:grpSpPr bwMode="auto">
          <a:xfrm>
            <a:off x="1256141" y="1603955"/>
            <a:ext cx="613790" cy="811541"/>
            <a:chOff x="4403" y="1420"/>
            <a:chExt cx="2750" cy="3636"/>
          </a:xfrm>
          <a:solidFill>
            <a:schemeClr val="bg1"/>
          </a:solidFill>
        </p:grpSpPr>
        <p:sp>
          <p:nvSpPr>
            <p:cNvPr id="8" name="Freeform 5">
              <a:extLst>
                <a:ext uri="{FF2B5EF4-FFF2-40B4-BE49-F238E27FC236}">
                  <a16:creationId xmlns:a16="http://schemas.microsoft.com/office/drawing/2014/main" id="{C0090333-AAA5-1593-5317-5208122D163C}"/>
                </a:ext>
              </a:extLst>
            </p:cNvPr>
            <p:cNvSpPr>
              <a:spLocks/>
            </p:cNvSpPr>
            <p:nvPr/>
          </p:nvSpPr>
          <p:spPr bwMode="auto">
            <a:xfrm>
              <a:off x="4403" y="1926"/>
              <a:ext cx="2750" cy="1937"/>
            </a:xfrm>
            <a:custGeom>
              <a:avLst/>
              <a:gdLst>
                <a:gd name="T0" fmla="*/ 0 w 1161"/>
                <a:gd name="T1" fmla="*/ 134 h 818"/>
                <a:gd name="T2" fmla="*/ 126 w 1161"/>
                <a:gd name="T3" fmla="*/ 6 h 818"/>
                <a:gd name="T4" fmla="*/ 157 w 1161"/>
                <a:gd name="T5" fmla="*/ 16 h 818"/>
                <a:gd name="T6" fmla="*/ 147 w 1161"/>
                <a:gd name="T7" fmla="*/ 47 h 818"/>
                <a:gd name="T8" fmla="*/ 77 w 1161"/>
                <a:gd name="T9" fmla="*/ 95 h 818"/>
                <a:gd name="T10" fmla="*/ 77 w 1161"/>
                <a:gd name="T11" fmla="*/ 212 h 818"/>
                <a:gd name="T12" fmla="*/ 209 w 1161"/>
                <a:gd name="T13" fmla="*/ 283 h 818"/>
                <a:gd name="T14" fmla="*/ 480 w 1161"/>
                <a:gd name="T15" fmla="*/ 332 h 818"/>
                <a:gd name="T16" fmla="*/ 738 w 1161"/>
                <a:gd name="T17" fmla="*/ 326 h 818"/>
                <a:gd name="T18" fmla="*/ 1001 w 1161"/>
                <a:gd name="T19" fmla="*/ 256 h 818"/>
                <a:gd name="T20" fmla="*/ 1073 w 1161"/>
                <a:gd name="T21" fmla="*/ 206 h 818"/>
                <a:gd name="T22" fmla="*/ 1074 w 1161"/>
                <a:gd name="T23" fmla="*/ 100 h 818"/>
                <a:gd name="T24" fmla="*/ 1012 w 1161"/>
                <a:gd name="T25" fmla="*/ 55 h 818"/>
                <a:gd name="T26" fmla="*/ 997 w 1161"/>
                <a:gd name="T27" fmla="*/ 47 h 818"/>
                <a:gd name="T28" fmla="*/ 988 w 1161"/>
                <a:gd name="T29" fmla="*/ 15 h 818"/>
                <a:gd name="T30" fmla="*/ 1018 w 1161"/>
                <a:gd name="T31" fmla="*/ 6 h 818"/>
                <a:gd name="T32" fmla="*/ 1117 w 1161"/>
                <a:gd name="T33" fmla="*/ 78 h 818"/>
                <a:gd name="T34" fmla="*/ 1101 w 1161"/>
                <a:gd name="T35" fmla="*/ 244 h 818"/>
                <a:gd name="T36" fmla="*/ 1026 w 1161"/>
                <a:gd name="T37" fmla="*/ 304 h 818"/>
                <a:gd name="T38" fmla="*/ 789 w 1161"/>
                <a:gd name="T39" fmla="*/ 524 h 818"/>
                <a:gd name="T40" fmla="*/ 740 w 1161"/>
                <a:gd name="T41" fmla="*/ 603 h 818"/>
                <a:gd name="T42" fmla="*/ 734 w 1161"/>
                <a:gd name="T43" fmla="*/ 648 h 818"/>
                <a:gd name="T44" fmla="*/ 734 w 1161"/>
                <a:gd name="T45" fmla="*/ 783 h 818"/>
                <a:gd name="T46" fmla="*/ 733 w 1161"/>
                <a:gd name="T47" fmla="*/ 797 h 818"/>
                <a:gd name="T48" fmla="*/ 710 w 1161"/>
                <a:gd name="T49" fmla="*/ 817 h 818"/>
                <a:gd name="T50" fmla="*/ 687 w 1161"/>
                <a:gd name="T51" fmla="*/ 794 h 818"/>
                <a:gd name="T52" fmla="*/ 687 w 1161"/>
                <a:gd name="T53" fmla="*/ 706 h 818"/>
                <a:gd name="T54" fmla="*/ 689 w 1161"/>
                <a:gd name="T55" fmla="*/ 619 h 818"/>
                <a:gd name="T56" fmla="*/ 759 w 1161"/>
                <a:gd name="T57" fmla="*/ 488 h 818"/>
                <a:gd name="T58" fmla="*/ 908 w 1161"/>
                <a:gd name="T59" fmla="*/ 350 h 818"/>
                <a:gd name="T60" fmla="*/ 919 w 1161"/>
                <a:gd name="T61" fmla="*/ 340 h 818"/>
                <a:gd name="T62" fmla="*/ 225 w 1161"/>
                <a:gd name="T63" fmla="*/ 342 h 818"/>
                <a:gd name="T64" fmla="*/ 237 w 1161"/>
                <a:gd name="T65" fmla="*/ 350 h 818"/>
                <a:gd name="T66" fmla="*/ 386 w 1161"/>
                <a:gd name="T67" fmla="*/ 488 h 818"/>
                <a:gd name="T68" fmla="*/ 458 w 1161"/>
                <a:gd name="T69" fmla="*/ 655 h 818"/>
                <a:gd name="T70" fmla="*/ 458 w 1161"/>
                <a:gd name="T71" fmla="*/ 788 h 818"/>
                <a:gd name="T72" fmla="*/ 436 w 1161"/>
                <a:gd name="T73" fmla="*/ 818 h 818"/>
                <a:gd name="T74" fmla="*/ 412 w 1161"/>
                <a:gd name="T75" fmla="*/ 788 h 818"/>
                <a:gd name="T76" fmla="*/ 412 w 1161"/>
                <a:gd name="T77" fmla="*/ 649 h 818"/>
                <a:gd name="T78" fmla="*/ 358 w 1161"/>
                <a:gd name="T79" fmla="*/ 525 h 818"/>
                <a:gd name="T80" fmla="*/ 116 w 1161"/>
                <a:gd name="T81" fmla="*/ 300 h 818"/>
                <a:gd name="T82" fmla="*/ 80 w 1161"/>
                <a:gd name="T83" fmla="*/ 273 h 818"/>
                <a:gd name="T84" fmla="*/ 0 w 1161"/>
                <a:gd name="T85" fmla="*/ 173 h 818"/>
                <a:gd name="T86" fmla="*/ 0 w 1161"/>
                <a:gd name="T87" fmla="*/ 13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1" h="818">
                  <a:moveTo>
                    <a:pt x="0" y="134"/>
                  </a:moveTo>
                  <a:cubicBezTo>
                    <a:pt x="18" y="68"/>
                    <a:pt x="70" y="35"/>
                    <a:pt x="126" y="6"/>
                  </a:cubicBezTo>
                  <a:cubicBezTo>
                    <a:pt x="138" y="0"/>
                    <a:pt x="152" y="5"/>
                    <a:pt x="157" y="16"/>
                  </a:cubicBezTo>
                  <a:cubicBezTo>
                    <a:pt x="164" y="27"/>
                    <a:pt x="160" y="39"/>
                    <a:pt x="147" y="47"/>
                  </a:cubicBezTo>
                  <a:cubicBezTo>
                    <a:pt x="123" y="63"/>
                    <a:pt x="98" y="76"/>
                    <a:pt x="77" y="95"/>
                  </a:cubicBezTo>
                  <a:cubicBezTo>
                    <a:pt x="35" y="132"/>
                    <a:pt x="35" y="173"/>
                    <a:pt x="77" y="212"/>
                  </a:cubicBezTo>
                  <a:cubicBezTo>
                    <a:pt x="114" y="247"/>
                    <a:pt x="161" y="267"/>
                    <a:pt x="209" y="283"/>
                  </a:cubicBezTo>
                  <a:cubicBezTo>
                    <a:pt x="297" y="312"/>
                    <a:pt x="388" y="326"/>
                    <a:pt x="480" y="332"/>
                  </a:cubicBezTo>
                  <a:cubicBezTo>
                    <a:pt x="567" y="338"/>
                    <a:pt x="652" y="336"/>
                    <a:pt x="738" y="326"/>
                  </a:cubicBezTo>
                  <a:cubicBezTo>
                    <a:pt x="829" y="315"/>
                    <a:pt x="918" y="297"/>
                    <a:pt x="1001" y="256"/>
                  </a:cubicBezTo>
                  <a:cubicBezTo>
                    <a:pt x="1027" y="243"/>
                    <a:pt x="1052" y="226"/>
                    <a:pt x="1073" y="206"/>
                  </a:cubicBezTo>
                  <a:cubicBezTo>
                    <a:pt x="1109" y="173"/>
                    <a:pt x="1109" y="134"/>
                    <a:pt x="1074" y="100"/>
                  </a:cubicBezTo>
                  <a:cubicBezTo>
                    <a:pt x="1056" y="83"/>
                    <a:pt x="1033" y="70"/>
                    <a:pt x="1012" y="55"/>
                  </a:cubicBezTo>
                  <a:cubicBezTo>
                    <a:pt x="1008" y="52"/>
                    <a:pt x="1002" y="50"/>
                    <a:pt x="997" y="47"/>
                  </a:cubicBezTo>
                  <a:cubicBezTo>
                    <a:pt x="985" y="39"/>
                    <a:pt x="982" y="27"/>
                    <a:pt x="988" y="15"/>
                  </a:cubicBezTo>
                  <a:cubicBezTo>
                    <a:pt x="993" y="5"/>
                    <a:pt x="1006" y="0"/>
                    <a:pt x="1018" y="6"/>
                  </a:cubicBezTo>
                  <a:cubicBezTo>
                    <a:pt x="1055" y="24"/>
                    <a:pt x="1091" y="45"/>
                    <a:pt x="1117" y="78"/>
                  </a:cubicBezTo>
                  <a:cubicBezTo>
                    <a:pt x="1161" y="132"/>
                    <a:pt x="1155" y="195"/>
                    <a:pt x="1101" y="244"/>
                  </a:cubicBezTo>
                  <a:cubicBezTo>
                    <a:pt x="1077" y="265"/>
                    <a:pt x="1050" y="282"/>
                    <a:pt x="1026" y="304"/>
                  </a:cubicBezTo>
                  <a:cubicBezTo>
                    <a:pt x="947" y="376"/>
                    <a:pt x="868" y="450"/>
                    <a:pt x="789" y="524"/>
                  </a:cubicBezTo>
                  <a:cubicBezTo>
                    <a:pt x="765" y="546"/>
                    <a:pt x="747" y="571"/>
                    <a:pt x="740" y="603"/>
                  </a:cubicBezTo>
                  <a:cubicBezTo>
                    <a:pt x="736" y="617"/>
                    <a:pt x="734" y="633"/>
                    <a:pt x="734" y="648"/>
                  </a:cubicBezTo>
                  <a:cubicBezTo>
                    <a:pt x="733" y="693"/>
                    <a:pt x="734" y="738"/>
                    <a:pt x="734" y="783"/>
                  </a:cubicBezTo>
                  <a:cubicBezTo>
                    <a:pt x="734" y="788"/>
                    <a:pt x="734" y="792"/>
                    <a:pt x="733" y="797"/>
                  </a:cubicBezTo>
                  <a:cubicBezTo>
                    <a:pt x="731" y="810"/>
                    <a:pt x="723" y="817"/>
                    <a:pt x="710" y="817"/>
                  </a:cubicBezTo>
                  <a:cubicBezTo>
                    <a:pt x="697" y="818"/>
                    <a:pt x="687" y="808"/>
                    <a:pt x="687" y="794"/>
                  </a:cubicBezTo>
                  <a:cubicBezTo>
                    <a:pt x="687" y="765"/>
                    <a:pt x="687" y="735"/>
                    <a:pt x="687" y="706"/>
                  </a:cubicBezTo>
                  <a:cubicBezTo>
                    <a:pt x="687" y="677"/>
                    <a:pt x="687" y="648"/>
                    <a:pt x="689" y="619"/>
                  </a:cubicBezTo>
                  <a:cubicBezTo>
                    <a:pt x="695" y="566"/>
                    <a:pt x="720" y="524"/>
                    <a:pt x="759" y="488"/>
                  </a:cubicBezTo>
                  <a:cubicBezTo>
                    <a:pt x="809" y="442"/>
                    <a:pt x="858" y="396"/>
                    <a:pt x="908" y="350"/>
                  </a:cubicBezTo>
                  <a:cubicBezTo>
                    <a:pt x="912" y="346"/>
                    <a:pt x="916" y="344"/>
                    <a:pt x="919" y="340"/>
                  </a:cubicBezTo>
                  <a:cubicBezTo>
                    <a:pt x="688" y="397"/>
                    <a:pt x="458" y="397"/>
                    <a:pt x="225" y="342"/>
                  </a:cubicBezTo>
                  <a:cubicBezTo>
                    <a:pt x="229" y="344"/>
                    <a:pt x="234" y="346"/>
                    <a:pt x="237" y="350"/>
                  </a:cubicBezTo>
                  <a:cubicBezTo>
                    <a:pt x="287" y="396"/>
                    <a:pt x="336" y="442"/>
                    <a:pt x="386" y="488"/>
                  </a:cubicBezTo>
                  <a:cubicBezTo>
                    <a:pt x="435" y="533"/>
                    <a:pt x="459" y="588"/>
                    <a:pt x="458" y="655"/>
                  </a:cubicBezTo>
                  <a:cubicBezTo>
                    <a:pt x="458" y="699"/>
                    <a:pt x="458" y="744"/>
                    <a:pt x="458" y="788"/>
                  </a:cubicBezTo>
                  <a:cubicBezTo>
                    <a:pt x="458" y="807"/>
                    <a:pt x="450" y="817"/>
                    <a:pt x="436" y="818"/>
                  </a:cubicBezTo>
                  <a:cubicBezTo>
                    <a:pt x="421" y="818"/>
                    <a:pt x="412" y="807"/>
                    <a:pt x="412" y="788"/>
                  </a:cubicBezTo>
                  <a:cubicBezTo>
                    <a:pt x="411" y="741"/>
                    <a:pt x="411" y="695"/>
                    <a:pt x="412" y="649"/>
                  </a:cubicBezTo>
                  <a:cubicBezTo>
                    <a:pt x="412" y="599"/>
                    <a:pt x="394" y="558"/>
                    <a:pt x="358" y="525"/>
                  </a:cubicBezTo>
                  <a:cubicBezTo>
                    <a:pt x="277" y="450"/>
                    <a:pt x="197" y="375"/>
                    <a:pt x="116" y="300"/>
                  </a:cubicBezTo>
                  <a:cubicBezTo>
                    <a:pt x="105" y="290"/>
                    <a:pt x="93" y="281"/>
                    <a:pt x="80" y="273"/>
                  </a:cubicBezTo>
                  <a:cubicBezTo>
                    <a:pt x="43" y="248"/>
                    <a:pt x="13" y="217"/>
                    <a:pt x="0" y="173"/>
                  </a:cubicBezTo>
                  <a:cubicBezTo>
                    <a:pt x="0" y="160"/>
                    <a:pt x="0" y="147"/>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88A0260D-FB70-0818-2223-8C6AB55A8BB7}"/>
                </a:ext>
              </a:extLst>
            </p:cNvPr>
            <p:cNvSpPr>
              <a:spLocks noEditPoints="1"/>
            </p:cNvSpPr>
            <p:nvPr/>
          </p:nvSpPr>
          <p:spPr bwMode="auto">
            <a:xfrm>
              <a:off x="5237" y="4050"/>
              <a:ext cx="1042" cy="1006"/>
            </a:xfrm>
            <a:custGeom>
              <a:avLst/>
              <a:gdLst>
                <a:gd name="T0" fmla="*/ 197 w 440"/>
                <a:gd name="T1" fmla="*/ 425 h 425"/>
                <a:gd name="T2" fmla="*/ 113 w 440"/>
                <a:gd name="T3" fmla="*/ 394 h 425"/>
                <a:gd name="T4" fmla="*/ 18 w 440"/>
                <a:gd name="T5" fmla="*/ 178 h 425"/>
                <a:gd name="T6" fmla="*/ 196 w 440"/>
                <a:gd name="T7" fmla="*/ 14 h 425"/>
                <a:gd name="T8" fmla="*/ 425 w 440"/>
                <a:gd name="T9" fmla="*/ 190 h 425"/>
                <a:gd name="T10" fmla="*/ 251 w 440"/>
                <a:gd name="T11" fmla="*/ 422 h 425"/>
                <a:gd name="T12" fmla="*/ 245 w 440"/>
                <a:gd name="T13" fmla="*/ 425 h 425"/>
                <a:gd name="T14" fmla="*/ 197 w 440"/>
                <a:gd name="T15" fmla="*/ 425 h 425"/>
                <a:gd name="T16" fmla="*/ 221 w 440"/>
                <a:gd name="T17" fmla="*/ 378 h 425"/>
                <a:gd name="T18" fmla="*/ 380 w 440"/>
                <a:gd name="T19" fmla="*/ 218 h 425"/>
                <a:gd name="T20" fmla="*/ 220 w 440"/>
                <a:gd name="T21" fmla="*/ 58 h 425"/>
                <a:gd name="T22" fmla="*/ 61 w 440"/>
                <a:gd name="T23" fmla="*/ 220 h 425"/>
                <a:gd name="T24" fmla="*/ 221 w 440"/>
                <a:gd name="T25" fmla="*/ 37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0" h="425">
                  <a:moveTo>
                    <a:pt x="197" y="425"/>
                  </a:moveTo>
                  <a:cubicBezTo>
                    <a:pt x="169" y="415"/>
                    <a:pt x="139" y="408"/>
                    <a:pt x="113" y="394"/>
                  </a:cubicBezTo>
                  <a:cubicBezTo>
                    <a:pt x="38" y="350"/>
                    <a:pt x="0" y="261"/>
                    <a:pt x="18" y="178"/>
                  </a:cubicBezTo>
                  <a:cubicBezTo>
                    <a:pt x="37" y="89"/>
                    <a:pt x="107" y="25"/>
                    <a:pt x="196" y="14"/>
                  </a:cubicBezTo>
                  <a:cubicBezTo>
                    <a:pt x="308" y="0"/>
                    <a:pt x="410" y="78"/>
                    <a:pt x="425" y="190"/>
                  </a:cubicBezTo>
                  <a:cubicBezTo>
                    <a:pt x="440" y="303"/>
                    <a:pt x="365" y="403"/>
                    <a:pt x="251" y="422"/>
                  </a:cubicBezTo>
                  <a:cubicBezTo>
                    <a:pt x="249" y="422"/>
                    <a:pt x="247" y="424"/>
                    <a:pt x="245" y="425"/>
                  </a:cubicBezTo>
                  <a:cubicBezTo>
                    <a:pt x="229" y="425"/>
                    <a:pt x="213" y="425"/>
                    <a:pt x="197" y="425"/>
                  </a:cubicBezTo>
                  <a:close/>
                  <a:moveTo>
                    <a:pt x="221" y="378"/>
                  </a:moveTo>
                  <a:cubicBezTo>
                    <a:pt x="310" y="378"/>
                    <a:pt x="381" y="307"/>
                    <a:pt x="380" y="218"/>
                  </a:cubicBezTo>
                  <a:cubicBezTo>
                    <a:pt x="380" y="129"/>
                    <a:pt x="309" y="58"/>
                    <a:pt x="220" y="58"/>
                  </a:cubicBezTo>
                  <a:cubicBezTo>
                    <a:pt x="131" y="59"/>
                    <a:pt x="60" y="130"/>
                    <a:pt x="61" y="220"/>
                  </a:cubicBezTo>
                  <a:cubicBezTo>
                    <a:pt x="62" y="308"/>
                    <a:pt x="133" y="379"/>
                    <a:pt x="221" y="3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FCB0F6CF-9714-CAF5-E3F6-CEE39F99CC24}"/>
                </a:ext>
              </a:extLst>
            </p:cNvPr>
            <p:cNvSpPr>
              <a:spLocks/>
            </p:cNvSpPr>
            <p:nvPr/>
          </p:nvSpPr>
          <p:spPr bwMode="auto">
            <a:xfrm>
              <a:off x="5805" y="1420"/>
              <a:ext cx="178" cy="165"/>
            </a:xfrm>
            <a:custGeom>
              <a:avLst/>
              <a:gdLst>
                <a:gd name="T0" fmla="*/ 50 w 75"/>
                <a:gd name="T1" fmla="*/ 0 h 70"/>
                <a:gd name="T2" fmla="*/ 72 w 75"/>
                <a:gd name="T3" fmla="*/ 38 h 70"/>
                <a:gd name="T4" fmla="*/ 42 w 75"/>
                <a:gd name="T5" fmla="*/ 69 h 70"/>
                <a:gd name="T6" fmla="*/ 5 w 75"/>
                <a:gd name="T7" fmla="*/ 47 h 70"/>
                <a:gd name="T8" fmla="*/ 20 w 75"/>
                <a:gd name="T9" fmla="*/ 5 h 70"/>
                <a:gd name="T10" fmla="*/ 29 w 75"/>
                <a:gd name="T11" fmla="*/ 0 h 70"/>
                <a:gd name="T12" fmla="*/ 50 w 75"/>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75" h="70">
                  <a:moveTo>
                    <a:pt x="50" y="0"/>
                  </a:moveTo>
                  <a:cubicBezTo>
                    <a:pt x="63" y="9"/>
                    <a:pt x="75" y="20"/>
                    <a:pt x="72" y="38"/>
                  </a:cubicBezTo>
                  <a:cubicBezTo>
                    <a:pt x="71" y="54"/>
                    <a:pt x="58" y="67"/>
                    <a:pt x="42" y="69"/>
                  </a:cubicBezTo>
                  <a:cubicBezTo>
                    <a:pt x="26" y="70"/>
                    <a:pt x="11" y="61"/>
                    <a:pt x="5" y="47"/>
                  </a:cubicBezTo>
                  <a:cubicBezTo>
                    <a:pt x="0" y="31"/>
                    <a:pt x="5" y="15"/>
                    <a:pt x="20" y="5"/>
                  </a:cubicBezTo>
                  <a:cubicBezTo>
                    <a:pt x="23" y="3"/>
                    <a:pt x="26" y="1"/>
                    <a:pt x="29" y="0"/>
                  </a:cubicBezTo>
                  <a:cubicBezTo>
                    <a:pt x="36" y="0"/>
                    <a:pt x="43"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CC9D6264-3D24-C6B7-D1EE-69A38B90ACAF}"/>
                </a:ext>
              </a:extLst>
            </p:cNvPr>
            <p:cNvSpPr>
              <a:spLocks noEditPoints="1"/>
            </p:cNvSpPr>
            <p:nvPr/>
          </p:nvSpPr>
          <p:spPr bwMode="auto">
            <a:xfrm>
              <a:off x="5106" y="1583"/>
              <a:ext cx="547" cy="544"/>
            </a:xfrm>
            <a:custGeom>
              <a:avLst/>
              <a:gdLst>
                <a:gd name="T0" fmla="*/ 115 w 231"/>
                <a:gd name="T1" fmla="*/ 0 h 230"/>
                <a:gd name="T2" fmla="*/ 230 w 231"/>
                <a:gd name="T3" fmla="*/ 115 h 230"/>
                <a:gd name="T4" fmla="*/ 115 w 231"/>
                <a:gd name="T5" fmla="*/ 229 h 230"/>
                <a:gd name="T6" fmla="*/ 0 w 231"/>
                <a:gd name="T7" fmla="*/ 115 h 230"/>
                <a:gd name="T8" fmla="*/ 115 w 231"/>
                <a:gd name="T9" fmla="*/ 0 h 230"/>
                <a:gd name="T10" fmla="*/ 183 w 231"/>
                <a:gd name="T11" fmla="*/ 114 h 230"/>
                <a:gd name="T12" fmla="*/ 115 w 231"/>
                <a:gd name="T13" fmla="*/ 46 h 230"/>
                <a:gd name="T14" fmla="*/ 47 w 231"/>
                <a:gd name="T15" fmla="*/ 114 h 230"/>
                <a:gd name="T16" fmla="*/ 115 w 231"/>
                <a:gd name="T17" fmla="*/ 183 h 230"/>
                <a:gd name="T18" fmla="*/ 183 w 231"/>
                <a:gd name="T19"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230">
                  <a:moveTo>
                    <a:pt x="115" y="0"/>
                  </a:moveTo>
                  <a:cubicBezTo>
                    <a:pt x="179" y="0"/>
                    <a:pt x="231" y="51"/>
                    <a:pt x="230" y="115"/>
                  </a:cubicBezTo>
                  <a:cubicBezTo>
                    <a:pt x="230" y="178"/>
                    <a:pt x="177" y="230"/>
                    <a:pt x="115" y="229"/>
                  </a:cubicBezTo>
                  <a:cubicBezTo>
                    <a:pt x="52" y="229"/>
                    <a:pt x="0" y="177"/>
                    <a:pt x="0" y="115"/>
                  </a:cubicBezTo>
                  <a:cubicBezTo>
                    <a:pt x="0" y="51"/>
                    <a:pt x="51" y="0"/>
                    <a:pt x="115" y="0"/>
                  </a:cubicBezTo>
                  <a:close/>
                  <a:moveTo>
                    <a:pt x="183" y="114"/>
                  </a:moveTo>
                  <a:cubicBezTo>
                    <a:pt x="183" y="76"/>
                    <a:pt x="153" y="46"/>
                    <a:pt x="115" y="46"/>
                  </a:cubicBezTo>
                  <a:cubicBezTo>
                    <a:pt x="78" y="46"/>
                    <a:pt x="47" y="76"/>
                    <a:pt x="47" y="114"/>
                  </a:cubicBezTo>
                  <a:cubicBezTo>
                    <a:pt x="47" y="152"/>
                    <a:pt x="77" y="183"/>
                    <a:pt x="115" y="183"/>
                  </a:cubicBezTo>
                  <a:cubicBezTo>
                    <a:pt x="153" y="183"/>
                    <a:pt x="183" y="152"/>
                    <a:pt x="183"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864951B7-28EC-981F-9FF2-C98F88FF190D}"/>
                </a:ext>
              </a:extLst>
            </p:cNvPr>
            <p:cNvSpPr>
              <a:spLocks noEditPoints="1"/>
            </p:cNvSpPr>
            <p:nvPr/>
          </p:nvSpPr>
          <p:spPr bwMode="auto">
            <a:xfrm>
              <a:off x="5703" y="2071"/>
              <a:ext cx="438" cy="435"/>
            </a:xfrm>
            <a:custGeom>
              <a:avLst/>
              <a:gdLst>
                <a:gd name="T0" fmla="*/ 92 w 185"/>
                <a:gd name="T1" fmla="*/ 184 h 184"/>
                <a:gd name="T2" fmla="*/ 0 w 185"/>
                <a:gd name="T3" fmla="*/ 92 h 184"/>
                <a:gd name="T4" fmla="*/ 93 w 185"/>
                <a:gd name="T5" fmla="*/ 0 h 184"/>
                <a:gd name="T6" fmla="*/ 185 w 185"/>
                <a:gd name="T7" fmla="*/ 91 h 184"/>
                <a:gd name="T8" fmla="*/ 92 w 185"/>
                <a:gd name="T9" fmla="*/ 184 h 184"/>
                <a:gd name="T10" fmla="*/ 92 w 185"/>
                <a:gd name="T11" fmla="*/ 137 h 184"/>
                <a:gd name="T12" fmla="*/ 138 w 185"/>
                <a:gd name="T13" fmla="*/ 92 h 184"/>
                <a:gd name="T14" fmla="*/ 92 w 185"/>
                <a:gd name="T15" fmla="*/ 46 h 184"/>
                <a:gd name="T16" fmla="*/ 47 w 185"/>
                <a:gd name="T17" fmla="*/ 90 h 184"/>
                <a:gd name="T18" fmla="*/ 92 w 185"/>
                <a:gd name="T19" fmla="*/ 13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4">
                  <a:moveTo>
                    <a:pt x="92" y="184"/>
                  </a:moveTo>
                  <a:cubicBezTo>
                    <a:pt x="42" y="183"/>
                    <a:pt x="0" y="142"/>
                    <a:pt x="0" y="92"/>
                  </a:cubicBezTo>
                  <a:cubicBezTo>
                    <a:pt x="0" y="41"/>
                    <a:pt x="42" y="0"/>
                    <a:pt x="93" y="0"/>
                  </a:cubicBezTo>
                  <a:cubicBezTo>
                    <a:pt x="143" y="0"/>
                    <a:pt x="184" y="41"/>
                    <a:pt x="185" y="91"/>
                  </a:cubicBezTo>
                  <a:cubicBezTo>
                    <a:pt x="185" y="142"/>
                    <a:pt x="143" y="184"/>
                    <a:pt x="92" y="184"/>
                  </a:cubicBezTo>
                  <a:close/>
                  <a:moveTo>
                    <a:pt x="92" y="137"/>
                  </a:moveTo>
                  <a:cubicBezTo>
                    <a:pt x="117" y="137"/>
                    <a:pt x="138" y="117"/>
                    <a:pt x="138" y="92"/>
                  </a:cubicBezTo>
                  <a:cubicBezTo>
                    <a:pt x="138" y="67"/>
                    <a:pt x="117" y="46"/>
                    <a:pt x="92" y="46"/>
                  </a:cubicBezTo>
                  <a:cubicBezTo>
                    <a:pt x="68" y="46"/>
                    <a:pt x="48" y="66"/>
                    <a:pt x="47" y="90"/>
                  </a:cubicBezTo>
                  <a:cubicBezTo>
                    <a:pt x="47" y="116"/>
                    <a:pt x="66" y="136"/>
                    <a:pt x="92"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41F9432A-8E82-B533-E354-24A5EFD436C5}"/>
                </a:ext>
              </a:extLst>
            </p:cNvPr>
            <p:cNvSpPr>
              <a:spLocks noEditPoints="1"/>
            </p:cNvSpPr>
            <p:nvPr/>
          </p:nvSpPr>
          <p:spPr bwMode="auto">
            <a:xfrm>
              <a:off x="6137" y="1633"/>
              <a:ext cx="383" cy="383"/>
            </a:xfrm>
            <a:custGeom>
              <a:avLst/>
              <a:gdLst>
                <a:gd name="T0" fmla="*/ 81 w 162"/>
                <a:gd name="T1" fmla="*/ 162 h 162"/>
                <a:gd name="T2" fmla="*/ 0 w 162"/>
                <a:gd name="T3" fmla="*/ 82 h 162"/>
                <a:gd name="T4" fmla="*/ 82 w 162"/>
                <a:gd name="T5" fmla="*/ 1 h 162"/>
                <a:gd name="T6" fmla="*/ 162 w 162"/>
                <a:gd name="T7" fmla="*/ 83 h 162"/>
                <a:gd name="T8" fmla="*/ 81 w 162"/>
                <a:gd name="T9" fmla="*/ 162 h 162"/>
                <a:gd name="T10" fmla="*/ 47 w 162"/>
                <a:gd name="T11" fmla="*/ 82 h 162"/>
                <a:gd name="T12" fmla="*/ 82 w 162"/>
                <a:gd name="T13" fmla="*/ 116 h 162"/>
                <a:gd name="T14" fmla="*/ 115 w 162"/>
                <a:gd name="T15" fmla="*/ 82 h 162"/>
                <a:gd name="T16" fmla="*/ 81 w 162"/>
                <a:gd name="T17" fmla="*/ 48 h 162"/>
                <a:gd name="T18" fmla="*/ 47 w 162"/>
                <a:gd name="T19" fmla="*/ 8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62">
                  <a:moveTo>
                    <a:pt x="81" y="162"/>
                  </a:moveTo>
                  <a:cubicBezTo>
                    <a:pt x="36" y="162"/>
                    <a:pt x="1" y="126"/>
                    <a:pt x="0" y="82"/>
                  </a:cubicBezTo>
                  <a:cubicBezTo>
                    <a:pt x="0" y="38"/>
                    <a:pt x="38" y="0"/>
                    <a:pt x="82" y="1"/>
                  </a:cubicBezTo>
                  <a:cubicBezTo>
                    <a:pt x="127" y="2"/>
                    <a:pt x="162" y="38"/>
                    <a:pt x="162" y="83"/>
                  </a:cubicBezTo>
                  <a:cubicBezTo>
                    <a:pt x="161" y="127"/>
                    <a:pt x="125" y="162"/>
                    <a:pt x="81" y="162"/>
                  </a:cubicBezTo>
                  <a:close/>
                  <a:moveTo>
                    <a:pt x="47" y="82"/>
                  </a:moveTo>
                  <a:cubicBezTo>
                    <a:pt x="48" y="101"/>
                    <a:pt x="64" y="117"/>
                    <a:pt x="82" y="116"/>
                  </a:cubicBezTo>
                  <a:cubicBezTo>
                    <a:pt x="100" y="115"/>
                    <a:pt x="115" y="100"/>
                    <a:pt x="115" y="82"/>
                  </a:cubicBezTo>
                  <a:cubicBezTo>
                    <a:pt x="115" y="63"/>
                    <a:pt x="100" y="48"/>
                    <a:pt x="81" y="48"/>
                  </a:cubicBezTo>
                  <a:cubicBezTo>
                    <a:pt x="62" y="48"/>
                    <a:pt x="47" y="63"/>
                    <a:pt x="47"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Rectangle 18">
            <a:extLst>
              <a:ext uri="{FF2B5EF4-FFF2-40B4-BE49-F238E27FC236}">
                <a16:creationId xmlns:a16="http://schemas.microsoft.com/office/drawing/2014/main" id="{7C671FEB-F1FC-FFB5-584F-472D3390537D}"/>
              </a:ext>
            </a:extLst>
          </p:cNvPr>
          <p:cNvSpPr/>
          <p:nvPr/>
        </p:nvSpPr>
        <p:spPr>
          <a:xfrm>
            <a:off x="1073539" y="3128461"/>
            <a:ext cx="2972159" cy="719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162E45"/>
                </a:solidFill>
                <a:latin typeface="Arial" panose="020B0604020202020204" pitchFamily="34" charset="0"/>
                <a:cs typeface="Arial" panose="020B0604020202020204" pitchFamily="34" charset="0"/>
              </a:rPr>
              <a:t>Serine Protease Inhibitor/ Anti-inflammatory</a:t>
            </a:r>
          </a:p>
        </p:txBody>
      </p:sp>
      <p:sp>
        <p:nvSpPr>
          <p:cNvPr id="20" name="Rectangle 19">
            <a:extLst>
              <a:ext uri="{FF2B5EF4-FFF2-40B4-BE49-F238E27FC236}">
                <a16:creationId xmlns:a16="http://schemas.microsoft.com/office/drawing/2014/main" id="{83C4A817-C0B6-3E4D-6E95-0E99AF564A65}"/>
              </a:ext>
            </a:extLst>
          </p:cNvPr>
          <p:cNvSpPr/>
          <p:nvPr/>
        </p:nvSpPr>
        <p:spPr>
          <a:xfrm>
            <a:off x="838201" y="4187656"/>
            <a:ext cx="3442836" cy="1538883"/>
          </a:xfrm>
          <a:prstGeom prst="rect">
            <a:avLst/>
          </a:prstGeom>
        </p:spPr>
        <p:txBody>
          <a:bodyPr wrap="square">
            <a:spAutoFit/>
          </a:bodyPr>
          <a:lstStyle/>
          <a:p>
            <a:pPr marL="179388" indent="-179388">
              <a:buFont typeface="Arial" panose="020B0604020202020204" pitchFamily="34" charset="0"/>
              <a:buChar char="•"/>
            </a:pPr>
            <a:r>
              <a:rPr lang="en-US" sz="1400" dirty="0">
                <a:latin typeface="Arial" panose="020B0604020202020204" pitchFamily="34" charset="0"/>
                <a:cs typeface="Arial" panose="020B0604020202020204" pitchFamily="34" charset="0"/>
              </a:rPr>
              <a:t>Targets the KLK5, KLK7 and KLK14 kallikreins that are responsible for excess skin shedding</a:t>
            </a:r>
          </a:p>
          <a:p>
            <a:pPr marL="179388" indent="-179388">
              <a:buFont typeface="Arial" panose="020B0604020202020204" pitchFamily="34" charset="0"/>
              <a:buChar char="•"/>
            </a:pPr>
            <a:endParaRPr lang="en-US" sz="500" dirty="0">
              <a:latin typeface="Arial" panose="020B0604020202020204" pitchFamily="34" charset="0"/>
              <a:cs typeface="Arial" panose="020B0604020202020204" pitchFamily="34" charset="0"/>
            </a:endParaRPr>
          </a:p>
          <a:p>
            <a:pPr marL="179388" indent="-179388">
              <a:buFont typeface="Arial" panose="020B0604020202020204" pitchFamily="34" charset="0"/>
              <a:buChar char="•"/>
            </a:pPr>
            <a:r>
              <a:rPr lang="en-US" sz="1400" dirty="0">
                <a:latin typeface="Arial" panose="020B0604020202020204" pitchFamily="34" charset="0"/>
                <a:cs typeface="Arial" panose="020B0604020202020204" pitchFamily="34" charset="0"/>
              </a:rPr>
              <a:t>Potent anti-inflammatory</a:t>
            </a:r>
          </a:p>
          <a:p>
            <a:pPr marL="179388" indent="-179388">
              <a:buFont typeface="Arial" panose="020B0604020202020204" pitchFamily="34" charset="0"/>
              <a:buChar char="•"/>
            </a:pPr>
            <a:endParaRPr lang="en-US" sz="500" dirty="0">
              <a:latin typeface="Arial" panose="020B0604020202020204" pitchFamily="34" charset="0"/>
              <a:cs typeface="Arial" panose="020B0604020202020204" pitchFamily="34" charset="0"/>
            </a:endParaRPr>
          </a:p>
          <a:p>
            <a:pPr marL="179388" indent="-179388">
              <a:buFont typeface="Arial" panose="020B0604020202020204" pitchFamily="34" charset="0"/>
              <a:buChar char="•"/>
            </a:pPr>
            <a:r>
              <a:rPr lang="en-US" sz="1400" dirty="0">
                <a:latin typeface="Arial" panose="020B0604020202020204" pitchFamily="34" charset="0"/>
                <a:cs typeface="Arial" panose="020B0604020202020204" pitchFamily="34" charset="0"/>
              </a:rPr>
              <a:t>Adequately penetrates the skin but is not absorbed systemically</a:t>
            </a:r>
          </a:p>
        </p:txBody>
      </p:sp>
      <p:sp>
        <p:nvSpPr>
          <p:cNvPr id="21" name="Rectangle 20">
            <a:extLst>
              <a:ext uri="{FF2B5EF4-FFF2-40B4-BE49-F238E27FC236}">
                <a16:creationId xmlns:a16="http://schemas.microsoft.com/office/drawing/2014/main" id="{C81F4E6C-4A99-586F-B806-5411120F531D}"/>
              </a:ext>
            </a:extLst>
          </p:cNvPr>
          <p:cNvSpPr/>
          <p:nvPr/>
        </p:nvSpPr>
        <p:spPr>
          <a:xfrm>
            <a:off x="5402533" y="3128461"/>
            <a:ext cx="2470947" cy="719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162E45"/>
                </a:solidFill>
                <a:latin typeface="Arial" panose="020B0604020202020204" pitchFamily="34" charset="0"/>
                <a:cs typeface="Arial" panose="020B0604020202020204" pitchFamily="34" charset="0"/>
              </a:rPr>
              <a:t>Invisicare      Delivery Technology</a:t>
            </a:r>
          </a:p>
        </p:txBody>
      </p:sp>
      <p:sp>
        <p:nvSpPr>
          <p:cNvPr id="22" name="Rectangle 21">
            <a:extLst>
              <a:ext uri="{FF2B5EF4-FFF2-40B4-BE49-F238E27FC236}">
                <a16:creationId xmlns:a16="http://schemas.microsoft.com/office/drawing/2014/main" id="{EC42283F-538C-EE51-B356-8F2B2E788AFF}"/>
              </a:ext>
            </a:extLst>
          </p:cNvPr>
          <p:cNvSpPr/>
          <p:nvPr/>
        </p:nvSpPr>
        <p:spPr>
          <a:xfrm>
            <a:off x="5278548" y="4187656"/>
            <a:ext cx="3051536" cy="1400383"/>
          </a:xfrm>
          <a:prstGeom prst="rect">
            <a:avLst/>
          </a:prstGeom>
        </p:spPr>
        <p:txBody>
          <a:bodyPr wrap="square">
            <a:spAutoFit/>
          </a:bodyPr>
          <a:lstStyle/>
          <a:p>
            <a:pPr marL="179388" indent="-179388">
              <a:buFont typeface="Arial" panose="020B0604020202020204" pitchFamily="34" charset="0"/>
              <a:buChar char="•"/>
            </a:pPr>
            <a:r>
              <a:rPr lang="en-US" sz="1400" dirty="0">
                <a:latin typeface="Arial" panose="020B0604020202020204" pitchFamily="34" charset="0"/>
                <a:cs typeface="Arial" panose="020B0604020202020204" pitchFamily="34" charset="0"/>
              </a:rPr>
              <a:t>Immediate protection against TEWL and environmental agents</a:t>
            </a:r>
          </a:p>
          <a:p>
            <a:pPr marL="179388" indent="-179388">
              <a:buFont typeface="Arial" panose="020B0604020202020204" pitchFamily="34" charset="0"/>
              <a:buChar char="•"/>
            </a:pPr>
            <a:endParaRPr lang="en-US" sz="500" dirty="0">
              <a:latin typeface="Arial" panose="020B0604020202020204" pitchFamily="34" charset="0"/>
              <a:cs typeface="Arial" panose="020B0604020202020204" pitchFamily="34" charset="0"/>
            </a:endParaRPr>
          </a:p>
          <a:p>
            <a:pPr marL="179388" indent="-179388">
              <a:buFont typeface="Arial" panose="020B0604020202020204" pitchFamily="34" charset="0"/>
              <a:buChar char="•"/>
            </a:pPr>
            <a:r>
              <a:rPr lang="en-US" sz="1400" dirty="0">
                <a:latin typeface="Arial" panose="020B0604020202020204" pitchFamily="34" charset="0"/>
                <a:cs typeface="Arial" panose="020B0604020202020204" pitchFamily="34" charset="0"/>
              </a:rPr>
              <a:t>Moisturizes and protects skin</a:t>
            </a:r>
          </a:p>
          <a:p>
            <a:pPr marL="179388" indent="-179388">
              <a:buFont typeface="Arial" panose="020B0604020202020204" pitchFamily="34" charset="0"/>
              <a:buChar char="•"/>
            </a:pPr>
            <a:endParaRPr lang="en-US" sz="500" dirty="0">
              <a:latin typeface="Arial" panose="020B0604020202020204" pitchFamily="34" charset="0"/>
              <a:cs typeface="Arial" panose="020B0604020202020204" pitchFamily="34" charset="0"/>
            </a:endParaRPr>
          </a:p>
          <a:p>
            <a:pPr marL="179388" indent="-179388">
              <a:buFont typeface="Arial" panose="020B0604020202020204" pitchFamily="34" charset="0"/>
              <a:buChar char="•"/>
            </a:pPr>
            <a:r>
              <a:rPr lang="en-US" sz="1400" dirty="0">
                <a:latin typeface="Arial" panose="020B0604020202020204" pitchFamily="34" charset="0"/>
                <a:cs typeface="Arial" panose="020B0604020202020204" pitchFamily="34" charset="0"/>
              </a:rPr>
              <a:t>Patented polymer delivery system</a:t>
            </a:r>
          </a:p>
          <a:p>
            <a:pPr marL="179388" indent="-179388">
              <a:buFont typeface="Arial" panose="020B0604020202020204" pitchFamily="34" charset="0"/>
              <a:buChar char="•"/>
            </a:pPr>
            <a:endParaRPr lang="en-US" sz="500" dirty="0">
              <a:latin typeface="Arial" panose="020B0604020202020204" pitchFamily="34" charset="0"/>
              <a:cs typeface="Arial" panose="020B0604020202020204" pitchFamily="34" charset="0"/>
            </a:endParaRPr>
          </a:p>
          <a:p>
            <a:pPr marL="179388" indent="-179388">
              <a:buFont typeface="Arial" panose="020B0604020202020204" pitchFamily="34" charset="0"/>
              <a:buChar char="•"/>
            </a:pPr>
            <a:r>
              <a:rPr lang="en-US" sz="1400" dirty="0">
                <a:latin typeface="Arial" panose="020B0604020202020204" pitchFamily="34" charset="0"/>
                <a:cs typeface="Arial" panose="020B0604020202020204" pitchFamily="34" charset="0"/>
              </a:rPr>
              <a:t>Topical lotion</a:t>
            </a:r>
          </a:p>
        </p:txBody>
      </p:sp>
      <p:sp>
        <p:nvSpPr>
          <p:cNvPr id="23" name="Rectangle 22">
            <a:extLst>
              <a:ext uri="{FF2B5EF4-FFF2-40B4-BE49-F238E27FC236}">
                <a16:creationId xmlns:a16="http://schemas.microsoft.com/office/drawing/2014/main" id="{1850245E-B7A7-02AF-2C4E-4913F8ED282E}"/>
              </a:ext>
            </a:extLst>
          </p:cNvPr>
          <p:cNvSpPr/>
          <p:nvPr/>
        </p:nvSpPr>
        <p:spPr>
          <a:xfrm>
            <a:off x="8906783" y="4187656"/>
            <a:ext cx="2492373" cy="1569660"/>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Active ingredient replaces missing LEKTI protein, enabling the skin barrier to be repaired. Moisturizes and protects skin. </a:t>
            </a:r>
          </a:p>
        </p:txBody>
      </p:sp>
      <p:sp>
        <p:nvSpPr>
          <p:cNvPr id="27" name="Rounded Rectangle 26">
            <a:extLst>
              <a:ext uri="{FF2B5EF4-FFF2-40B4-BE49-F238E27FC236}">
                <a16:creationId xmlns:a16="http://schemas.microsoft.com/office/drawing/2014/main" id="{1E02BACC-E33A-DA96-49CB-D9A1E60B14D0}"/>
              </a:ext>
            </a:extLst>
          </p:cNvPr>
          <p:cNvSpPr/>
          <p:nvPr/>
        </p:nvSpPr>
        <p:spPr>
          <a:xfrm>
            <a:off x="8940258" y="3022437"/>
            <a:ext cx="2458899" cy="931274"/>
          </a:xfrm>
          <a:prstGeom prst="roundRect">
            <a:avLst/>
          </a:prstGeom>
          <a:solidFill>
            <a:srgbClr val="E3F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266AE08-4373-13F7-9524-A05E086C5CF8}"/>
              </a:ext>
            </a:extLst>
          </p:cNvPr>
          <p:cNvSpPr/>
          <p:nvPr/>
        </p:nvSpPr>
        <p:spPr>
          <a:xfrm>
            <a:off x="9084436" y="3128461"/>
            <a:ext cx="1994020" cy="719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162E45"/>
                </a:solidFill>
                <a:latin typeface="Arial" panose="020B0604020202020204" pitchFamily="34" charset="0"/>
                <a:cs typeface="Arial" panose="020B0604020202020204" pitchFamily="34" charset="0"/>
              </a:rPr>
              <a:t>QRX003</a:t>
            </a:r>
          </a:p>
        </p:txBody>
      </p:sp>
      <p:pic>
        <p:nvPicPr>
          <p:cNvPr id="30" name="Graphic 29">
            <a:extLst>
              <a:ext uri="{FF2B5EF4-FFF2-40B4-BE49-F238E27FC236}">
                <a16:creationId xmlns:a16="http://schemas.microsoft.com/office/drawing/2014/main" id="{C2B968DA-8A1D-A5DE-5DFA-685D7A6B58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94182" y="3209286"/>
            <a:ext cx="557576" cy="557576"/>
          </a:xfrm>
          <a:prstGeom prst="rect">
            <a:avLst/>
          </a:prstGeom>
        </p:spPr>
      </p:pic>
      <p:pic>
        <p:nvPicPr>
          <p:cNvPr id="32" name="Graphic 31">
            <a:extLst>
              <a:ext uri="{FF2B5EF4-FFF2-40B4-BE49-F238E27FC236}">
                <a16:creationId xmlns:a16="http://schemas.microsoft.com/office/drawing/2014/main" id="{E47C494E-4088-4A9F-DEEF-AACD87D620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5211" y="3209286"/>
            <a:ext cx="557576" cy="557576"/>
          </a:xfrm>
          <a:prstGeom prst="rect">
            <a:avLst/>
          </a:prstGeom>
        </p:spPr>
      </p:pic>
    </p:spTree>
    <p:extLst>
      <p:ext uri="{BB962C8B-B14F-4D97-AF65-F5344CB8AC3E}">
        <p14:creationId xmlns:p14="http://schemas.microsoft.com/office/powerpoint/2010/main" val="3455021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4DFE4-E03B-A61D-877A-29BF0ACE7926}"/>
              </a:ext>
            </a:extLst>
          </p:cNvPr>
          <p:cNvSpPr>
            <a:spLocks noGrp="1"/>
          </p:cNvSpPr>
          <p:nvPr>
            <p:ph type="title"/>
          </p:nvPr>
        </p:nvSpPr>
        <p:spPr/>
        <p:txBody>
          <a:bodyPr/>
          <a:lstStyle/>
          <a:p>
            <a:r>
              <a:rPr lang="en-US" dirty="0"/>
              <a:t>Clinical and Regulatory Pathway</a:t>
            </a:r>
          </a:p>
        </p:txBody>
      </p:sp>
      <p:sp>
        <p:nvSpPr>
          <p:cNvPr id="4" name="Slide Number Placeholder 3">
            <a:extLst>
              <a:ext uri="{FF2B5EF4-FFF2-40B4-BE49-F238E27FC236}">
                <a16:creationId xmlns:a16="http://schemas.microsoft.com/office/drawing/2014/main" id="{DEAE3630-1894-5E9A-89E5-E552F5CB5558}"/>
              </a:ext>
            </a:extLst>
          </p:cNvPr>
          <p:cNvSpPr>
            <a:spLocks noGrp="1"/>
          </p:cNvSpPr>
          <p:nvPr>
            <p:ph type="sldNum" sz="quarter" idx="12"/>
          </p:nvPr>
        </p:nvSpPr>
        <p:spPr/>
        <p:txBody>
          <a:bodyPr/>
          <a:lstStyle/>
          <a:p>
            <a:fld id="{971B8654-0171-E24E-BFE5-7C8099E7777A}" type="slidenum">
              <a:rPr lang="en-US" smtClean="0"/>
              <a:pPr/>
              <a:t>9</a:t>
            </a:fld>
            <a:endParaRPr lang="en-US" dirty="0"/>
          </a:p>
        </p:txBody>
      </p:sp>
      <p:pic>
        <p:nvPicPr>
          <p:cNvPr id="28" name="Picture 27" descr="A close-up of a gavel&#10;&#10;Description automatically generated with low confidence">
            <a:extLst>
              <a:ext uri="{FF2B5EF4-FFF2-40B4-BE49-F238E27FC236}">
                <a16:creationId xmlns:a16="http://schemas.microsoft.com/office/drawing/2014/main" id="{E78F42CB-19AB-A3A4-C718-4D9E614494EE}"/>
              </a:ext>
            </a:extLst>
          </p:cNvPr>
          <p:cNvPicPr>
            <a:picLocks noChangeAspect="1"/>
          </p:cNvPicPr>
          <p:nvPr/>
        </p:nvPicPr>
        <p:blipFill>
          <a:blip r:embed="rId2"/>
          <a:stretch>
            <a:fillRect/>
          </a:stretch>
        </p:blipFill>
        <p:spPr>
          <a:xfrm>
            <a:off x="7069300" y="1404372"/>
            <a:ext cx="4212581" cy="4314498"/>
          </a:xfrm>
          <a:prstGeom prst="rect">
            <a:avLst/>
          </a:prstGeom>
        </p:spPr>
      </p:pic>
      <p:sp>
        <p:nvSpPr>
          <p:cNvPr id="17" name="Rounded Rectangle 16">
            <a:extLst>
              <a:ext uri="{FF2B5EF4-FFF2-40B4-BE49-F238E27FC236}">
                <a16:creationId xmlns:a16="http://schemas.microsoft.com/office/drawing/2014/main" id="{1C9F8495-66FF-821F-9D6D-774EA8CCFCC8}"/>
              </a:ext>
            </a:extLst>
          </p:cNvPr>
          <p:cNvSpPr/>
          <p:nvPr/>
        </p:nvSpPr>
        <p:spPr>
          <a:xfrm>
            <a:off x="1073150" y="1374080"/>
            <a:ext cx="5618898" cy="421788"/>
          </a:xfrm>
          <a:prstGeom prst="roundRect">
            <a:avLst>
              <a:gd name="adj" fmla="val 50000"/>
            </a:avLst>
          </a:prstGeom>
          <a:solidFill>
            <a:srgbClr val="E2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2B3F70-81D7-4BEB-2BF1-EBA749A8A2EF}"/>
              </a:ext>
            </a:extLst>
          </p:cNvPr>
          <p:cNvSpPr/>
          <p:nvPr/>
        </p:nvSpPr>
        <p:spPr>
          <a:xfrm>
            <a:off x="1308100" y="1868138"/>
            <a:ext cx="5383948" cy="1985159"/>
          </a:xfrm>
          <a:prstGeom prst="rect">
            <a:avLst/>
          </a:prstGeom>
        </p:spPr>
        <p:txBody>
          <a:bodyPr wrap="square">
            <a:spAutoFit/>
          </a:bodyPr>
          <a:lstStyle/>
          <a:p>
            <a:pPr marL="177800" indent="-177800" defTabSz="457200">
              <a:spcBef>
                <a:spcPts val="1000"/>
              </a:spcBef>
              <a:buClr>
                <a:srgbClr val="75DFF1"/>
              </a:buClr>
              <a:buSzPct val="80000"/>
              <a:buFont typeface="Arial" panose="020B0604020202020204" pitchFamily="34" charset="0"/>
              <a:buChar char="•"/>
            </a:pPr>
            <a:r>
              <a:rPr lang="en-US" sz="1400" dirty="0">
                <a:solidFill>
                  <a:srgbClr val="162E45"/>
                </a:solidFill>
                <a:latin typeface="Arial" panose="020B0604020202020204" pitchFamily="34" charset="0"/>
                <a:ea typeface="+mj-ea"/>
                <a:cs typeface="Arial" panose="020B0604020202020204" pitchFamily="34" charset="0"/>
              </a:rPr>
              <a:t>Approximately 20 Subjects may be sufficient for Approval</a:t>
            </a:r>
          </a:p>
          <a:p>
            <a:pPr marL="177800" indent="-177800" defTabSz="457200">
              <a:spcBef>
                <a:spcPts val="1000"/>
              </a:spcBef>
              <a:buClr>
                <a:srgbClr val="75DFF1"/>
              </a:buClr>
              <a:buSzPct val="80000"/>
              <a:buFont typeface="Arial" panose="020B0604020202020204" pitchFamily="34" charset="0"/>
              <a:buChar char="•"/>
            </a:pPr>
            <a:r>
              <a:rPr lang="en-US" sz="1400" dirty="0">
                <a:solidFill>
                  <a:srgbClr val="162E45"/>
                </a:solidFill>
                <a:latin typeface="Arial" panose="020B0604020202020204" pitchFamily="34" charset="0"/>
                <a:ea typeface="+mj-ea"/>
                <a:cs typeface="Arial" panose="020B0604020202020204" pitchFamily="34" charset="0"/>
              </a:rPr>
              <a:t>QRX003 Qualifies for One or More Expedited Approval Pathways</a:t>
            </a:r>
          </a:p>
          <a:p>
            <a:pPr marL="177800" indent="-177800" defTabSz="457200">
              <a:spcBef>
                <a:spcPts val="1000"/>
              </a:spcBef>
              <a:buClr>
                <a:srgbClr val="75DFF1"/>
              </a:buClr>
              <a:buSzPct val="80000"/>
              <a:buFont typeface="Arial" panose="020B0604020202020204" pitchFamily="34" charset="0"/>
              <a:buChar char="•"/>
            </a:pPr>
            <a:r>
              <a:rPr lang="en-US" sz="1400" dirty="0">
                <a:solidFill>
                  <a:srgbClr val="162E45"/>
                </a:solidFill>
                <a:latin typeface="Arial" panose="020B0604020202020204" pitchFamily="34" charset="0"/>
                <a:ea typeface="+mj-ea"/>
                <a:cs typeface="Arial" panose="020B0604020202020204" pitchFamily="34" charset="0"/>
              </a:rPr>
              <a:t>FDA Recommended Assessing 5 Different Endpoints, Including Composite Endpoints of Investigator and Patient Data </a:t>
            </a:r>
          </a:p>
          <a:p>
            <a:pPr marL="177800" indent="-177800" defTabSz="457200">
              <a:spcBef>
                <a:spcPts val="1000"/>
              </a:spcBef>
              <a:buClr>
                <a:srgbClr val="75DFF1"/>
              </a:buClr>
              <a:buSzPct val="80000"/>
              <a:buFont typeface="Arial" panose="020B0604020202020204" pitchFamily="34" charset="0"/>
              <a:buChar char="•"/>
            </a:pPr>
            <a:r>
              <a:rPr lang="en-US" sz="1400" dirty="0">
                <a:solidFill>
                  <a:srgbClr val="162E45"/>
                </a:solidFill>
                <a:latin typeface="Arial" panose="020B0604020202020204" pitchFamily="34" charset="0"/>
                <a:ea typeface="+mj-ea"/>
                <a:cs typeface="Arial" panose="020B0604020202020204" pitchFamily="34" charset="0"/>
              </a:rPr>
              <a:t>Lowered Requirements for Achieving a Successful Clinical Outcome</a:t>
            </a:r>
          </a:p>
        </p:txBody>
      </p:sp>
      <p:pic>
        <p:nvPicPr>
          <p:cNvPr id="15" name="Graphic 14">
            <a:extLst>
              <a:ext uri="{FF2B5EF4-FFF2-40B4-BE49-F238E27FC236}">
                <a16:creationId xmlns:a16="http://schemas.microsoft.com/office/drawing/2014/main" id="{1AD839C3-5E2D-10F0-FEFC-C3B886A2F2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1350024"/>
            <a:ext cx="469900" cy="469900"/>
          </a:xfrm>
          <a:prstGeom prst="rect">
            <a:avLst/>
          </a:prstGeom>
        </p:spPr>
      </p:pic>
      <p:sp>
        <p:nvSpPr>
          <p:cNvPr id="16" name="TextBox 15">
            <a:extLst>
              <a:ext uri="{FF2B5EF4-FFF2-40B4-BE49-F238E27FC236}">
                <a16:creationId xmlns:a16="http://schemas.microsoft.com/office/drawing/2014/main" id="{79544D7C-7F9B-2995-B855-33A6EFBCFAA3}"/>
              </a:ext>
            </a:extLst>
          </p:cNvPr>
          <p:cNvSpPr txBox="1"/>
          <p:nvPr/>
        </p:nvSpPr>
        <p:spPr>
          <a:xfrm>
            <a:off x="1308100" y="1400308"/>
            <a:ext cx="5284203" cy="338554"/>
          </a:xfrm>
          <a:prstGeom prst="rect">
            <a:avLst/>
          </a:prstGeom>
          <a:noFill/>
        </p:spPr>
        <p:txBody>
          <a:bodyPr wrap="none" rtlCol="0">
            <a:spAutoFit/>
          </a:bodyPr>
          <a:lstStyle/>
          <a:p>
            <a:r>
              <a:rPr lang="en-US" sz="1600" b="1" dirty="0">
                <a:solidFill>
                  <a:srgbClr val="162E45"/>
                </a:solidFill>
                <a:latin typeface="Arial" panose="020B0604020202020204" pitchFamily="34" charset="0"/>
                <a:cs typeface="Arial" panose="020B0604020202020204" pitchFamily="34" charset="0"/>
              </a:rPr>
              <a:t>Clear Clinical Path Forward based on FDA Feedback</a:t>
            </a:r>
          </a:p>
        </p:txBody>
      </p:sp>
      <p:sp>
        <p:nvSpPr>
          <p:cNvPr id="18" name="Rounded Rectangle 17">
            <a:extLst>
              <a:ext uri="{FF2B5EF4-FFF2-40B4-BE49-F238E27FC236}">
                <a16:creationId xmlns:a16="http://schemas.microsoft.com/office/drawing/2014/main" id="{D94F8C85-9812-F480-2BE0-A4183662E442}"/>
              </a:ext>
            </a:extLst>
          </p:cNvPr>
          <p:cNvSpPr/>
          <p:nvPr/>
        </p:nvSpPr>
        <p:spPr>
          <a:xfrm>
            <a:off x="1073150" y="4040911"/>
            <a:ext cx="5618898" cy="421788"/>
          </a:xfrm>
          <a:prstGeom prst="roundRect">
            <a:avLst>
              <a:gd name="adj" fmla="val 50000"/>
            </a:avLst>
          </a:prstGeom>
          <a:solidFill>
            <a:srgbClr val="E2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CE61BEE0-53B8-B2DB-5A3B-A16D5C255E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4016855"/>
            <a:ext cx="469900" cy="469900"/>
          </a:xfrm>
          <a:prstGeom prst="rect">
            <a:avLst/>
          </a:prstGeom>
        </p:spPr>
      </p:pic>
      <p:sp>
        <p:nvSpPr>
          <p:cNvPr id="20" name="TextBox 19">
            <a:extLst>
              <a:ext uri="{FF2B5EF4-FFF2-40B4-BE49-F238E27FC236}">
                <a16:creationId xmlns:a16="http://schemas.microsoft.com/office/drawing/2014/main" id="{451BF87F-3D0A-AE7D-7E4C-C98F6B836F4C}"/>
              </a:ext>
            </a:extLst>
          </p:cNvPr>
          <p:cNvSpPr txBox="1"/>
          <p:nvPr/>
        </p:nvSpPr>
        <p:spPr>
          <a:xfrm>
            <a:off x="1308100" y="4067139"/>
            <a:ext cx="4649414" cy="338554"/>
          </a:xfrm>
          <a:prstGeom prst="rect">
            <a:avLst/>
          </a:prstGeom>
          <a:noFill/>
        </p:spPr>
        <p:txBody>
          <a:bodyPr wrap="none" rtlCol="0">
            <a:spAutoFit/>
          </a:bodyPr>
          <a:lstStyle/>
          <a:p>
            <a:r>
              <a:rPr lang="en-US" sz="1600" b="1" dirty="0">
                <a:solidFill>
                  <a:srgbClr val="162E45"/>
                </a:solidFill>
                <a:latin typeface="Arial" panose="020B0604020202020204" pitchFamily="34" charset="0"/>
                <a:cs typeface="Arial" panose="020B0604020202020204" pitchFamily="34" charset="0"/>
              </a:rPr>
              <a:t>Positive Scientific Advice Received from EMA</a:t>
            </a:r>
          </a:p>
        </p:txBody>
      </p:sp>
      <p:sp>
        <p:nvSpPr>
          <p:cNvPr id="21" name="Rounded Rectangle 20">
            <a:extLst>
              <a:ext uri="{FF2B5EF4-FFF2-40B4-BE49-F238E27FC236}">
                <a16:creationId xmlns:a16="http://schemas.microsoft.com/office/drawing/2014/main" id="{09D19EF7-23CF-34E6-F4B4-614C54A1966C}"/>
              </a:ext>
            </a:extLst>
          </p:cNvPr>
          <p:cNvSpPr/>
          <p:nvPr/>
        </p:nvSpPr>
        <p:spPr>
          <a:xfrm>
            <a:off x="1073150" y="4637596"/>
            <a:ext cx="5618898" cy="421788"/>
          </a:xfrm>
          <a:prstGeom prst="roundRect">
            <a:avLst>
              <a:gd name="adj" fmla="val 50000"/>
            </a:avLst>
          </a:prstGeom>
          <a:solidFill>
            <a:srgbClr val="E2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D5D72943-C9F4-C07C-2DF5-E014C43716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4613540"/>
            <a:ext cx="469900" cy="469900"/>
          </a:xfrm>
          <a:prstGeom prst="rect">
            <a:avLst/>
          </a:prstGeom>
        </p:spPr>
      </p:pic>
      <p:sp>
        <p:nvSpPr>
          <p:cNvPr id="23" name="TextBox 22">
            <a:extLst>
              <a:ext uri="{FF2B5EF4-FFF2-40B4-BE49-F238E27FC236}">
                <a16:creationId xmlns:a16="http://schemas.microsoft.com/office/drawing/2014/main" id="{0DA54550-77CE-CDB6-8B14-F2B057849AC2}"/>
              </a:ext>
            </a:extLst>
          </p:cNvPr>
          <p:cNvSpPr txBox="1"/>
          <p:nvPr/>
        </p:nvSpPr>
        <p:spPr>
          <a:xfrm>
            <a:off x="1308100" y="4663824"/>
            <a:ext cx="4438074" cy="338554"/>
          </a:xfrm>
          <a:prstGeom prst="rect">
            <a:avLst/>
          </a:prstGeom>
          <a:noFill/>
        </p:spPr>
        <p:txBody>
          <a:bodyPr wrap="none" rtlCol="0">
            <a:spAutoFit/>
          </a:bodyPr>
          <a:lstStyle/>
          <a:p>
            <a:r>
              <a:rPr lang="en-US" sz="1600" b="1" dirty="0">
                <a:solidFill>
                  <a:srgbClr val="162E45"/>
                </a:solidFill>
                <a:latin typeface="Arial" panose="020B0604020202020204" pitchFamily="34" charset="0"/>
                <a:cs typeface="Arial" panose="020B0604020202020204" pitchFamily="34" charset="0"/>
              </a:rPr>
              <a:t>Two Clinical Trials Underway in NS Patients</a:t>
            </a:r>
          </a:p>
        </p:txBody>
      </p:sp>
      <p:sp>
        <p:nvSpPr>
          <p:cNvPr id="24" name="Rounded Rectangle 23">
            <a:extLst>
              <a:ext uri="{FF2B5EF4-FFF2-40B4-BE49-F238E27FC236}">
                <a16:creationId xmlns:a16="http://schemas.microsoft.com/office/drawing/2014/main" id="{DFF04F77-5C9E-4A82-0DD6-E922D981A6C5}"/>
              </a:ext>
            </a:extLst>
          </p:cNvPr>
          <p:cNvSpPr/>
          <p:nvPr/>
        </p:nvSpPr>
        <p:spPr>
          <a:xfrm>
            <a:off x="1073150" y="5273026"/>
            <a:ext cx="5618898" cy="421788"/>
          </a:xfrm>
          <a:prstGeom prst="roundRect">
            <a:avLst>
              <a:gd name="adj" fmla="val 50000"/>
            </a:avLst>
          </a:prstGeom>
          <a:solidFill>
            <a:srgbClr val="E2F0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56CDD8B1-2D5C-4547-908D-2FA16F3DC4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5248970"/>
            <a:ext cx="469900" cy="469900"/>
          </a:xfrm>
          <a:prstGeom prst="rect">
            <a:avLst/>
          </a:prstGeom>
        </p:spPr>
      </p:pic>
      <p:sp>
        <p:nvSpPr>
          <p:cNvPr id="26" name="TextBox 25">
            <a:extLst>
              <a:ext uri="{FF2B5EF4-FFF2-40B4-BE49-F238E27FC236}">
                <a16:creationId xmlns:a16="http://schemas.microsoft.com/office/drawing/2014/main" id="{49F4F8FE-3A3A-89BB-6B58-FC389EA34BF1}"/>
              </a:ext>
            </a:extLst>
          </p:cNvPr>
          <p:cNvSpPr txBox="1"/>
          <p:nvPr/>
        </p:nvSpPr>
        <p:spPr>
          <a:xfrm>
            <a:off x="1308100" y="5299254"/>
            <a:ext cx="4172104" cy="338554"/>
          </a:xfrm>
          <a:prstGeom prst="rect">
            <a:avLst/>
          </a:prstGeom>
          <a:noFill/>
        </p:spPr>
        <p:txBody>
          <a:bodyPr wrap="none" rtlCol="0">
            <a:spAutoFit/>
          </a:bodyPr>
          <a:lstStyle/>
          <a:p>
            <a:r>
              <a:rPr lang="en-US" sz="1600" b="1" dirty="0">
                <a:solidFill>
                  <a:srgbClr val="162E45"/>
                </a:solidFill>
                <a:latin typeface="Arial" panose="020B0604020202020204" pitchFamily="34" charset="0"/>
                <a:cs typeface="Arial" panose="020B0604020202020204" pitchFamily="34" charset="0"/>
              </a:rPr>
              <a:t>Targeting approval in US and EU in 2025</a:t>
            </a:r>
          </a:p>
        </p:txBody>
      </p:sp>
    </p:spTree>
    <p:extLst>
      <p:ext uri="{BB962C8B-B14F-4D97-AF65-F5344CB8AC3E}">
        <p14:creationId xmlns:p14="http://schemas.microsoft.com/office/powerpoint/2010/main" val="3652371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22353</TotalTime>
  <Words>2242</Words>
  <Application>Microsoft Office PowerPoint</Application>
  <PresentationFormat>Widescreen</PresentationFormat>
  <Paragraphs>253</Paragraphs>
  <Slides>21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Roboto</vt:lpstr>
      <vt:lpstr>Office Theme</vt:lpstr>
      <vt:lpstr>Corporate Overview: Non-Confidential</vt:lpstr>
      <vt:lpstr>CAUTIONARY STATEMENT REGARDING FORWARD-LOOKING STATEMENTS</vt:lpstr>
      <vt:lpstr>Investment Highlights</vt:lpstr>
      <vt:lpstr>Product Pipeline</vt:lpstr>
      <vt:lpstr>Netherton Syndrome</vt:lpstr>
      <vt:lpstr>New Treatments Needed</vt:lpstr>
      <vt:lpstr>Netherton Syndrome (NS) </vt:lpstr>
      <vt:lpstr>QRX003 Targets the Vicious Circle of Skin Inflammation and Barrier Disruption </vt:lpstr>
      <vt:lpstr>Clinical and Regulatory Pathway</vt:lpstr>
      <vt:lpstr>Clinical and Regulatory Pathway:</vt:lpstr>
      <vt:lpstr>Clinical and Regulatory Pathway:</vt:lpstr>
      <vt:lpstr>Initial Open Label Data</vt:lpstr>
      <vt:lpstr>Initial Open Label Data On Completion of Dosing</vt:lpstr>
      <vt:lpstr>Highly Attractive Commercial Opportunity</vt:lpstr>
      <vt:lpstr>QRX003 For Additional Rare Skin Disorders</vt:lpstr>
      <vt:lpstr>QRX008 for Scleroderma</vt:lpstr>
      <vt:lpstr>QRX007 for Netherton Syndrome</vt:lpstr>
      <vt:lpstr>QRX004 For Recessive Dystrophic Epidermolysis Bullosa (RDEB)</vt:lpstr>
      <vt:lpstr>Clinical and Regulatory Overview</vt:lpstr>
      <vt:lpstr>Strong Management Team with Proven Track Record of Success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Athur Sinai</dc:creator>
  <cp:lastModifiedBy>Denise Carter</cp:lastModifiedBy>
  <cp:revision>38</cp:revision>
  <dcterms:created xsi:type="dcterms:W3CDTF">2023-01-26T23:01:20Z</dcterms:created>
  <dcterms:modified xsi:type="dcterms:W3CDTF">2024-02-27T16:41:39Z</dcterms:modified>
</cp:coreProperties>
</file>